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saveSubsetFonts="1">
  <p:sldMasterIdLst>
    <p:sldMasterId id="2147483648" r:id="rId4"/>
  </p:sldMasterIdLst>
  <p:notesMasterIdLst>
    <p:notesMasterId r:id="rId37"/>
  </p:notesMasterIdLst>
  <p:handoutMasterIdLst>
    <p:handoutMasterId r:id="rId38"/>
  </p:handoutMasterIdLst>
  <p:sldIdLst>
    <p:sldId id="2147377765" r:id="rId5"/>
    <p:sldId id="2147479639" r:id="rId6"/>
    <p:sldId id="2147377770" r:id="rId7"/>
    <p:sldId id="2147377772" r:id="rId8"/>
    <p:sldId id="2147377771" r:id="rId9"/>
    <p:sldId id="2147377769" r:id="rId10"/>
    <p:sldId id="2147377778" r:id="rId11"/>
    <p:sldId id="2147377777" r:id="rId12"/>
    <p:sldId id="2147377742" r:id="rId13"/>
    <p:sldId id="2147377779" r:id="rId14"/>
    <p:sldId id="2147377780" r:id="rId15"/>
    <p:sldId id="2147377743" r:id="rId16"/>
    <p:sldId id="2147377746" r:id="rId17"/>
    <p:sldId id="2147377747" r:id="rId18"/>
    <p:sldId id="2147377748" r:id="rId19"/>
    <p:sldId id="2147377749" r:id="rId20"/>
    <p:sldId id="2147377750" r:id="rId21"/>
    <p:sldId id="2147377751" r:id="rId22"/>
    <p:sldId id="2147377752" r:id="rId23"/>
    <p:sldId id="2147377753" r:id="rId24"/>
    <p:sldId id="300" r:id="rId25"/>
    <p:sldId id="2147377755" r:id="rId26"/>
    <p:sldId id="2147377756" r:id="rId27"/>
    <p:sldId id="2147377757" r:id="rId28"/>
    <p:sldId id="2147377758" r:id="rId29"/>
    <p:sldId id="2147377759" r:id="rId30"/>
    <p:sldId id="2147377760" r:id="rId31"/>
    <p:sldId id="2147377761" r:id="rId32"/>
    <p:sldId id="2147377766" r:id="rId33"/>
    <p:sldId id="2147377781" r:id="rId34"/>
    <p:sldId id="261" r:id="rId35"/>
    <p:sldId id="257" r:id="rId36"/>
  </p:sldIdLst>
  <p:sldSz cx="9144000" cy="5143500" type="screen16x9"/>
  <p:notesSz cx="7315200" cy="9601200"/>
  <p:custDataLst>
    <p:tags r:id="rId39"/>
  </p:custDataLst>
  <p:defaultTextStyle>
    <a:defPPr>
      <a:defRPr lang="en-US"/>
    </a:defPPr>
    <a:lvl1pPr marL="0" indent="0" algn="l" defTabSz="789018" rtl="0" eaLnBrk="1" latinLnBrk="0" hangingPunct="1">
      <a:spcBef>
        <a:spcPts val="235"/>
      </a:spcBef>
      <a:buFont typeface="Arial" panose="020B0604020202020204" pitchFamily="34" charset="0"/>
      <a:buNone/>
      <a:defRPr sz="939" kern="1200">
        <a:solidFill>
          <a:schemeClr val="tx1"/>
        </a:solidFill>
        <a:latin typeface="+mn-lt"/>
        <a:ea typeface="+mn-ea"/>
        <a:cs typeface="+mn-cs"/>
      </a:defRPr>
    </a:lvl1pPr>
    <a:lvl2pPr marL="141667" indent="-141667" algn="l" defTabSz="789018" rtl="0" eaLnBrk="1" latinLnBrk="0" hangingPunct="1">
      <a:buClr>
        <a:schemeClr val="accent2"/>
      </a:buClr>
      <a:buSzPct val="90000"/>
      <a:buFont typeface="Arial" panose="020B0604020202020204" pitchFamily="34" charset="0"/>
      <a:buChar char="●"/>
      <a:defRPr sz="939" kern="1200">
        <a:solidFill>
          <a:schemeClr val="tx1"/>
        </a:solidFill>
        <a:latin typeface="+mn-lt"/>
        <a:ea typeface="+mn-ea"/>
        <a:cs typeface="+mn-cs"/>
      </a:defRPr>
    </a:lvl2pPr>
    <a:lvl3pPr marL="283334" indent="-141667" algn="l" defTabSz="789018" rtl="0" eaLnBrk="1" latinLnBrk="0" hangingPunct="1">
      <a:buClr>
        <a:schemeClr val="accent2"/>
      </a:buClr>
      <a:buFont typeface="Arial" panose="020B0604020202020204" pitchFamily="34" charset="0"/>
      <a:buChar char="–"/>
      <a:defRPr sz="939" kern="1200">
        <a:solidFill>
          <a:schemeClr val="tx1"/>
        </a:solidFill>
        <a:latin typeface="+mn-lt"/>
        <a:ea typeface="+mn-ea"/>
        <a:cs typeface="+mn-cs"/>
      </a:defRPr>
    </a:lvl3pPr>
    <a:lvl4pPr marL="425002" indent="-141667" algn="l" defTabSz="789018" rtl="0" eaLnBrk="1" latinLnBrk="0" hangingPunct="1">
      <a:buClr>
        <a:schemeClr val="accent2"/>
      </a:buClr>
      <a:buFont typeface="Arial" panose="020B0604020202020204" pitchFamily="34" charset="0"/>
      <a:buChar char="•"/>
      <a:defRPr sz="939" kern="1200">
        <a:solidFill>
          <a:schemeClr val="tx1"/>
        </a:solidFill>
        <a:latin typeface="+mn-lt"/>
        <a:ea typeface="+mn-ea"/>
        <a:cs typeface="+mn-cs"/>
      </a:defRPr>
    </a:lvl4pPr>
    <a:lvl5pPr marL="566669" indent="-141667" algn="l" defTabSz="789018" rtl="0" eaLnBrk="1" latinLnBrk="0" hangingPunct="1">
      <a:buClr>
        <a:schemeClr val="accent2"/>
      </a:buClr>
      <a:buFont typeface="Arial" panose="020B0604020202020204" pitchFamily="34" charset="0"/>
      <a:buChar char="–"/>
      <a:defRPr sz="939" kern="1200">
        <a:solidFill>
          <a:schemeClr val="tx1"/>
        </a:solidFill>
        <a:latin typeface="+mn-lt"/>
        <a:ea typeface="+mn-ea"/>
        <a:cs typeface="+mn-cs"/>
      </a:defRPr>
    </a:lvl5pPr>
    <a:lvl6pPr marL="708336" indent="-141667" algn="l" defTabSz="789018" rtl="0" eaLnBrk="1" latinLnBrk="0" hangingPunct="1">
      <a:buClr>
        <a:schemeClr val="accent2"/>
      </a:buClr>
      <a:buFont typeface="Arial" panose="020B0604020202020204" pitchFamily="34" charset="0"/>
      <a:buChar char="•"/>
      <a:defRPr sz="939" kern="1200">
        <a:solidFill>
          <a:schemeClr val="tx1"/>
        </a:solidFill>
        <a:latin typeface="+mn-lt"/>
        <a:ea typeface="+mn-ea"/>
        <a:cs typeface="+mn-cs"/>
      </a:defRPr>
    </a:lvl6pPr>
    <a:lvl7pPr marL="850003" indent="-141667" algn="l" defTabSz="789018" rtl="0" eaLnBrk="1" latinLnBrk="0" hangingPunct="1">
      <a:buClr>
        <a:schemeClr val="accent2"/>
      </a:buClr>
      <a:buFont typeface="Arial" panose="020B0604020202020204" pitchFamily="34" charset="0"/>
      <a:buChar char="–"/>
      <a:defRPr sz="939" kern="1200">
        <a:solidFill>
          <a:schemeClr val="tx1"/>
        </a:solidFill>
        <a:latin typeface="+mn-lt"/>
        <a:ea typeface="+mn-ea"/>
        <a:cs typeface="+mn-cs"/>
      </a:defRPr>
    </a:lvl7pPr>
    <a:lvl8pPr marL="991671" indent="-141667" algn="l" defTabSz="789018" rtl="0" eaLnBrk="1" latinLnBrk="0" hangingPunct="1">
      <a:buClr>
        <a:schemeClr val="accent2"/>
      </a:buClr>
      <a:buFont typeface="Arial" panose="020B0604020202020204" pitchFamily="34" charset="0"/>
      <a:buChar char="•"/>
      <a:defRPr sz="939" kern="1200" baseline="0">
        <a:solidFill>
          <a:schemeClr val="tx1"/>
        </a:solidFill>
        <a:latin typeface="+mn-lt"/>
        <a:ea typeface="+mn-ea"/>
        <a:cs typeface="+mn-cs"/>
      </a:defRPr>
    </a:lvl8pPr>
    <a:lvl9pPr marL="1133338" indent="-141667" algn="l" defTabSz="789018" rtl="0" eaLnBrk="1" latinLnBrk="0" hangingPunct="1">
      <a:buClr>
        <a:schemeClr val="accent2"/>
      </a:buClr>
      <a:buFont typeface="Arial" panose="020B0604020202020204" pitchFamily="34" charset="0"/>
      <a:buChar char="–"/>
      <a:defRPr sz="939" kern="1200" baseline="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65AF030-E264-1751-6F62-9E90DB11E00E}" name="Demoro, Luiza" initials="LD" userId="S::ldemoro@bloomberg.com::73cbefa0-8c52-42fb-ae79-31471fcf9ed3" providerId="AD"/>
  <p188:author id="{8B14B741-C83D-0CAC-FD45-13A460163C0D}" name="Nunes, Vinicius" initials="" userId="S::vnunes5@bloomberg.com::a962748e-9e8d-456b-bc18-2a52e892706e" providerId="AD"/>
  <p188:author id="{0C365775-C6DE-BA1F-E597-B2306869D7F8}" name="Rabioglio, Rafael" initials="RR" userId="S::rrabioglio@bloomberg.com::37917573-a0c8-4606-a413-15aafe6b6ddd" providerId="AD"/>
  <p188:author id="{0920BCC0-0854-F6BA-9CAC-4FDD6C188B99}" name="Schelling, Kamala" initials="SK" userId="S::kschelling@bloomberg.com::75326c75-5881-4e7d-99b8-45cbe497ecff" providerId="AD"/>
  <p188:author id="{09CFE5CF-EECE-0CB1-A53C-41CD036A98C8}" name="Mothe, Stephan" initials="SM" userId="S::smothe2@bloomberg.com::34177246-6066-435d-837f-cbcfa0b3c98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2B3"/>
    <a:srgbClr val="0D9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EF6447A-24EA-4742-A8FB-1DF080B5CEF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EF6447A-24EA-4742-A8FB-1DF080B5CEFA}" styleName="BNEF Table">
    <a:wholeTbl>
      <a:tcTxStyle>
        <a:fontRef idx="minor">
          <a:prstClr val="black"/>
        </a:fontRef>
        <a:schemeClr val="dk1"/>
      </a:tcTxStyle>
      <a:tcStyle>
        <a:tcBdr>
          <a:left>
            <a:ln>
              <a:noFill/>
            </a:ln>
          </a:left>
          <a:right>
            <a:ln>
              <a:noFill/>
            </a:ln>
          </a:right>
          <a:top>
            <a:ln w="19050" cmpd="sng">
              <a:solidFill>
                <a:schemeClr val="accent2"/>
              </a:solidFill>
            </a:ln>
          </a:top>
          <a:bottom>
            <a:ln w="19050" cmpd="sng">
              <a:solidFill>
                <a:schemeClr val="accent2"/>
              </a:solidFill>
            </a:ln>
          </a:bottom>
          <a:insideH>
            <a:ln w="12700" cmpd="sng">
              <a:solidFill>
                <a:schemeClr val="lt2"/>
              </a:solidFill>
            </a:ln>
          </a:insideH>
          <a:insideV>
            <a:ln>
              <a:noFill/>
            </a:ln>
          </a:insideV>
        </a:tcBdr>
        <a:fill>
          <a:noFill/>
        </a:fill>
      </a:tcStyle>
    </a:wholeTbl>
    <a:firstCol>
      <a:tcTxStyle b="on">
        <a:fontRef idx="minor">
          <a:prstClr val="black"/>
        </a:fontRef>
        <a:schemeClr val="accent2"/>
      </a:tcTxStyle>
      <a:tcStyle>
        <a:tcBdr/>
        <a:fill>
          <a:noFill/>
        </a:fill>
      </a:tcStyle>
    </a:firstCol>
    <a:firstRow>
      <a:tcTxStyle b="on">
        <a:fontRef idx="minor">
          <a:prstClr val="black"/>
        </a:fontRef>
        <a:schemeClr val="accent2"/>
      </a:tcTxStyle>
      <a:tcStyle>
        <a:tcBdr>
          <a:bottom>
            <a:ln w="1905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15" autoAdjust="0"/>
    <p:restoredTop sz="81995" autoAdjust="0"/>
  </p:normalViewPr>
  <p:slideViewPr>
    <p:cSldViewPr showGuides="1">
      <p:cViewPr varScale="1">
        <p:scale>
          <a:sx n="80" d="100"/>
          <a:sy n="80" d="100"/>
        </p:scale>
        <p:origin x="728" y="56"/>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gs" Target="tags/tag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demoro\Downloads\2026-05-19%20-%20New%20Energy%20Outlook%202026.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rgbClr val="000000"/>
                </a:solidFill>
                <a:latin typeface="Arial" panose="020B0604020202020204" pitchFamily="34" charset="0"/>
                <a:ea typeface="+mn-ea"/>
                <a:cs typeface="Arial" panose="020B0604020202020204" pitchFamily="34" charset="0"/>
              </a:defRPr>
            </a:pPr>
            <a:r>
              <a:rPr lang="en-US" sz="1200"/>
              <a:t>Terawatts</a:t>
            </a:r>
          </a:p>
        </c:rich>
      </c:tx>
      <c:layout>
        <c:manualLayout>
          <c:xMode val="edge"/>
          <c:yMode val="edge"/>
          <c:x val="1.2875035366047215E-2"/>
          <c:y val="1.2499019337620711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rgbClr val="0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7.0433822466480653E-2"/>
          <c:y val="0.11860711256065883"/>
          <c:w val="0.69677956205696712"/>
          <c:h val="0.78317227716272098"/>
        </c:manualLayout>
      </c:layout>
      <c:barChart>
        <c:barDir val="col"/>
        <c:grouping val="stacked"/>
        <c:varyColors val="0"/>
        <c:ser>
          <c:idx val="0"/>
          <c:order val="0"/>
          <c:tx>
            <c:strRef>
              <c:f>'4.16'!$B$33:$C$33</c:f>
              <c:strCache>
                <c:ptCount val="2"/>
                <c:pt idx="0">
                  <c:v>Coal</c:v>
                </c:pt>
              </c:strCache>
            </c:strRef>
          </c:tx>
          <c:spPr>
            <a:solidFill>
              <a:srgbClr val="232323"/>
            </a:solidFill>
            <a:ln>
              <a:noFill/>
            </a:ln>
            <a:effectLst/>
            <a:extLst>
              <a:ext uri="{91240B29-F687-4F45-9708-019B960494DF}">
                <a14:hiddenLine xmlns:a14="http://schemas.microsoft.com/office/drawing/2010/main">
                  <a:solidFill>
                    <a:prstClr val="black"/>
                  </a:solidFill>
                </a14:hiddenLine>
              </a:ext>
            </a:extLst>
          </c:spPr>
          <c:invertIfNegative val="0"/>
          <c:cat>
            <c:numRef>
              <c:f>'4.16'!$D$32:$BB$32</c:f>
              <c:numCache>
                <c:formatCode>General</c:formatCode>
                <c:ptCount val="5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numCache>
            </c:numRef>
          </c:cat>
          <c:val>
            <c:numRef>
              <c:f>'4.16'!$D$33:$BB$33</c:f>
              <c:numCache>
                <c:formatCode>_(* #,##0_);_(* \(#,##0\);_(* "-"??_);_(@_)</c:formatCode>
                <c:ptCount val="51"/>
                <c:pt idx="0">
                  <c:v>1086.0086065225646</c:v>
                </c:pt>
                <c:pt idx="1">
                  <c:v>1104.405107869896</c:v>
                </c:pt>
                <c:pt idx="2">
                  <c:v>1126.2682652038868</c:v>
                </c:pt>
                <c:pt idx="3">
                  <c:v>1158.8140606689599</c:v>
                </c:pt>
                <c:pt idx="4">
                  <c:v>1202.4941641633638</c:v>
                </c:pt>
                <c:pt idx="5">
                  <c:v>1256.1762753536327</c:v>
                </c:pt>
                <c:pt idx="6">
                  <c:v>1355.3538521001924</c:v>
                </c:pt>
                <c:pt idx="7">
                  <c:v>1433.1739160269899</c:v>
                </c:pt>
                <c:pt idx="8">
                  <c:v>1486.4362878923878</c:v>
                </c:pt>
                <c:pt idx="9">
                  <c:v>1545.4363746574393</c:v>
                </c:pt>
                <c:pt idx="10">
                  <c:v>1624.8674190150966</c:v>
                </c:pt>
                <c:pt idx="11">
                  <c:v>1706.4033669420862</c:v>
                </c:pt>
                <c:pt idx="12">
                  <c:v>1762.1395566156295</c:v>
                </c:pt>
                <c:pt idx="13">
                  <c:v>1812.9313111806227</c:v>
                </c:pt>
                <c:pt idx="14">
                  <c:v>1867.6844291054394</c:v>
                </c:pt>
                <c:pt idx="15">
                  <c:v>1943.3706370607374</c:v>
                </c:pt>
                <c:pt idx="16">
                  <c:v>2009.5693750527794</c:v>
                </c:pt>
                <c:pt idx="17">
                  <c:v>2044.7847684527794</c:v>
                </c:pt>
                <c:pt idx="18">
                  <c:v>2065.1121690455475</c:v>
                </c:pt>
                <c:pt idx="19">
                  <c:v>2124.6594244717362</c:v>
                </c:pt>
                <c:pt idx="20">
                  <c:v>2145.99823934085</c:v>
                </c:pt>
                <c:pt idx="21">
                  <c:v>2160.6047757681795</c:v>
                </c:pt>
                <c:pt idx="22">
                  <c:v>2169.1861611692525</c:v>
                </c:pt>
                <c:pt idx="23">
                  <c:v>2190.4879711248768</c:v>
                </c:pt>
                <c:pt idx="24">
                  <c:v>2218.7886820649114</c:v>
                </c:pt>
                <c:pt idx="25">
                  <c:v>2267.8348300649118</c:v>
                </c:pt>
                <c:pt idx="26">
                  <c:v>2317.1110260649111</c:v>
                </c:pt>
                <c:pt idx="27">
                  <c:v>2348.3039274767589</c:v>
                </c:pt>
                <c:pt idx="28">
                  <c:v>2350.7754282715737</c:v>
                </c:pt>
                <c:pt idx="29">
                  <c:v>2326.8238098503516</c:v>
                </c:pt>
                <c:pt idx="30">
                  <c:v>2277.0616699806615</c:v>
                </c:pt>
                <c:pt idx="31">
                  <c:v>2232.0320803313944</c:v>
                </c:pt>
                <c:pt idx="32">
                  <c:v>2200.0217804390099</c:v>
                </c:pt>
                <c:pt idx="33">
                  <c:v>2184.9271121646116</c:v>
                </c:pt>
                <c:pt idx="34">
                  <c:v>2163.4764221646114</c:v>
                </c:pt>
                <c:pt idx="35">
                  <c:v>2155.9493446231827</c:v>
                </c:pt>
                <c:pt idx="36">
                  <c:v>2132.0955350609297</c:v>
                </c:pt>
                <c:pt idx="37">
                  <c:v>2110.5811299901038</c:v>
                </c:pt>
                <c:pt idx="38">
                  <c:v>2080.0808043697284</c:v>
                </c:pt>
                <c:pt idx="39">
                  <c:v>2056.7994047453803</c:v>
                </c:pt>
                <c:pt idx="40">
                  <c:v>2042.2272750008269</c:v>
                </c:pt>
                <c:pt idx="41">
                  <c:v>2039.3584783341598</c:v>
                </c:pt>
                <c:pt idx="42">
                  <c:v>2028.78931833416</c:v>
                </c:pt>
                <c:pt idx="43">
                  <c:v>2020.2127095841602</c:v>
                </c:pt>
                <c:pt idx="44">
                  <c:v>2009.3177962508269</c:v>
                </c:pt>
                <c:pt idx="45">
                  <c:v>1988.3879462508266</c:v>
                </c:pt>
                <c:pt idx="46">
                  <c:v>1941.8185218142078</c:v>
                </c:pt>
                <c:pt idx="47">
                  <c:v>1901.1572571493741</c:v>
                </c:pt>
                <c:pt idx="48">
                  <c:v>1886.5278982212735</c:v>
                </c:pt>
                <c:pt idx="49">
                  <c:v>1873.65765897497</c:v>
                </c:pt>
                <c:pt idx="50">
                  <c:v>1872.297926111891</c:v>
                </c:pt>
              </c:numCache>
            </c:numRef>
          </c:val>
          <c:extLst xmlns:c15="http://schemas.microsoft.com/office/drawing/2012/chart">
            <c:ext xmlns:c16="http://schemas.microsoft.com/office/drawing/2014/chart" uri="{C3380CC4-5D6E-409C-BE32-E72D297353CC}">
              <c16:uniqueId val="{00000000-5F3B-400D-9532-CEDDD7F3871A}"/>
            </c:ext>
          </c:extLst>
        </c:ser>
        <c:ser>
          <c:idx val="1"/>
          <c:order val="1"/>
          <c:tx>
            <c:strRef>
              <c:f>'4.16'!$B$34:$C$34</c:f>
              <c:strCache>
                <c:ptCount val="2"/>
                <c:pt idx="0">
                  <c:v>Gas</c:v>
                </c:pt>
              </c:strCache>
            </c:strRef>
          </c:tx>
          <c:spPr>
            <a:solidFill>
              <a:srgbClr val="A5A5A5"/>
            </a:solidFill>
            <a:ln>
              <a:noFill/>
            </a:ln>
            <a:effectLst/>
            <a:extLst>
              <a:ext uri="{91240B29-F687-4F45-9708-019B960494DF}">
                <a14:hiddenLine xmlns:a14="http://schemas.microsoft.com/office/drawing/2010/main">
                  <a:solidFill>
                    <a:prstClr val="black"/>
                  </a:solidFill>
                </a14:hiddenLine>
              </a:ext>
            </a:extLst>
          </c:spPr>
          <c:invertIfNegative val="0"/>
          <c:cat>
            <c:numRef>
              <c:f>'4.16'!$D$32:$BB$32</c:f>
              <c:numCache>
                <c:formatCode>General</c:formatCode>
                <c:ptCount val="5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numCache>
            </c:numRef>
          </c:cat>
          <c:val>
            <c:numRef>
              <c:f>'4.16'!$D$34:$BB$34</c:f>
              <c:numCache>
                <c:formatCode>_(* #,##0_);_(* \(#,##0\);_(* "-"??_);_(@_)</c:formatCode>
                <c:ptCount val="51"/>
                <c:pt idx="0">
                  <c:v>1024.8339377411089</c:v>
                </c:pt>
                <c:pt idx="1">
                  <c:v>1049.7305464486121</c:v>
                </c:pt>
                <c:pt idx="2">
                  <c:v>1072.9282991279124</c:v>
                </c:pt>
                <c:pt idx="3">
                  <c:v>1103.519993482194</c:v>
                </c:pt>
                <c:pt idx="4">
                  <c:v>1136.1634810036924</c:v>
                </c:pt>
                <c:pt idx="5">
                  <c:v>1181.4214422599125</c:v>
                </c:pt>
                <c:pt idx="6">
                  <c:v>1226.8563352019348</c:v>
                </c:pt>
                <c:pt idx="7">
                  <c:v>1267.0048652910723</c:v>
                </c:pt>
                <c:pt idx="8">
                  <c:v>1308.1887169308734</c:v>
                </c:pt>
                <c:pt idx="9">
                  <c:v>1357.0136686216667</c:v>
                </c:pt>
                <c:pt idx="10">
                  <c:v>1419.96612835</c:v>
                </c:pt>
                <c:pt idx="11">
                  <c:v>1457.77386735</c:v>
                </c:pt>
                <c:pt idx="12">
                  <c:v>1512.0403295793726</c:v>
                </c:pt>
                <c:pt idx="13">
                  <c:v>1563.847633492795</c:v>
                </c:pt>
                <c:pt idx="14">
                  <c:v>1614.2385348204939</c:v>
                </c:pt>
                <c:pt idx="15">
                  <c:v>1661.0189362774668</c:v>
                </c:pt>
                <c:pt idx="16">
                  <c:v>1714.5337357150183</c:v>
                </c:pt>
                <c:pt idx="17">
                  <c:v>1751.6176073398974</c:v>
                </c:pt>
                <c:pt idx="18">
                  <c:v>1810.7834403844167</c:v>
                </c:pt>
                <c:pt idx="19">
                  <c:v>1856.6815690845347</c:v>
                </c:pt>
                <c:pt idx="20">
                  <c:v>1892.0055023072725</c:v>
                </c:pt>
                <c:pt idx="21">
                  <c:v>1931.0108181908995</c:v>
                </c:pt>
                <c:pt idx="22">
                  <c:v>1958.6084937937369</c:v>
                </c:pt>
                <c:pt idx="23">
                  <c:v>1981.6368244160276</c:v>
                </c:pt>
                <c:pt idx="24">
                  <c:v>2014.756201619326</c:v>
                </c:pt>
                <c:pt idx="25">
                  <c:v>2051.7310400282031</c:v>
                </c:pt>
                <c:pt idx="26">
                  <c:v>2077.3810538615362</c:v>
                </c:pt>
                <c:pt idx="27">
                  <c:v>2077.4264817246576</c:v>
                </c:pt>
                <c:pt idx="28">
                  <c:v>2098.9653156243257</c:v>
                </c:pt>
                <c:pt idx="29">
                  <c:v>2121.6297237788394</c:v>
                </c:pt>
                <c:pt idx="30">
                  <c:v>2149.6176925640871</c:v>
                </c:pt>
                <c:pt idx="31">
                  <c:v>2163.1809481244036</c:v>
                </c:pt>
                <c:pt idx="32">
                  <c:v>2178.4408519381604</c:v>
                </c:pt>
                <c:pt idx="33">
                  <c:v>2213.2059414598589</c:v>
                </c:pt>
                <c:pt idx="34">
                  <c:v>2235.6652247772545</c:v>
                </c:pt>
                <c:pt idx="35">
                  <c:v>2276.9365765917055</c:v>
                </c:pt>
                <c:pt idx="36">
                  <c:v>2345.2339911680428</c:v>
                </c:pt>
                <c:pt idx="37">
                  <c:v>2390.5123341071435</c:v>
                </c:pt>
                <c:pt idx="38">
                  <c:v>2451.4880384902604</c:v>
                </c:pt>
                <c:pt idx="39">
                  <c:v>2532.0181724976014</c:v>
                </c:pt>
                <c:pt idx="40">
                  <c:v>2592.3670451703551</c:v>
                </c:pt>
                <c:pt idx="41">
                  <c:v>2668.7642834931034</c:v>
                </c:pt>
                <c:pt idx="42">
                  <c:v>2740.8653719207173</c:v>
                </c:pt>
                <c:pt idx="43">
                  <c:v>2814.3680905914011</c:v>
                </c:pt>
                <c:pt idx="44">
                  <c:v>2896.3064593916665</c:v>
                </c:pt>
                <c:pt idx="45">
                  <c:v>2989.9803094033414</c:v>
                </c:pt>
                <c:pt idx="46">
                  <c:v>3103.1365185873833</c:v>
                </c:pt>
                <c:pt idx="47">
                  <c:v>3213.1292107640184</c:v>
                </c:pt>
                <c:pt idx="48">
                  <c:v>3299.6493443069812</c:v>
                </c:pt>
                <c:pt idx="49">
                  <c:v>3387.4605590205442</c:v>
                </c:pt>
                <c:pt idx="50">
                  <c:v>3482.1972897235328</c:v>
                </c:pt>
              </c:numCache>
            </c:numRef>
          </c:val>
          <c:extLst xmlns:c15="http://schemas.microsoft.com/office/drawing/2012/chart">
            <c:ext xmlns:c16="http://schemas.microsoft.com/office/drawing/2014/chart" uri="{C3380CC4-5D6E-409C-BE32-E72D297353CC}">
              <c16:uniqueId val="{00000001-5F3B-400D-9532-CEDDD7F3871A}"/>
            </c:ext>
          </c:extLst>
        </c:ser>
        <c:ser>
          <c:idx val="2"/>
          <c:order val="2"/>
          <c:tx>
            <c:strRef>
              <c:f>'4.16'!$B$35:$C$35</c:f>
              <c:strCache>
                <c:ptCount val="2"/>
                <c:pt idx="0">
                  <c:v>Oil</c:v>
                </c:pt>
              </c:strCache>
            </c:strRef>
          </c:tx>
          <c:spPr>
            <a:solidFill>
              <a:srgbClr val="F8BDDB"/>
            </a:solidFill>
            <a:ln>
              <a:noFill/>
            </a:ln>
            <a:effectLst/>
            <a:extLst>
              <a:ext uri="{91240B29-F687-4F45-9708-019B960494DF}">
                <a14:hiddenLine xmlns:a14="http://schemas.microsoft.com/office/drawing/2010/main">
                  <a:solidFill>
                    <a:prstClr val="black"/>
                  </a:solidFill>
                </a14:hiddenLine>
              </a:ext>
            </a:extLst>
          </c:spPr>
          <c:invertIfNegative val="0"/>
          <c:cat>
            <c:numRef>
              <c:f>'4.16'!$D$32:$BB$32</c:f>
              <c:numCache>
                <c:formatCode>General</c:formatCode>
                <c:ptCount val="5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numCache>
            </c:numRef>
          </c:cat>
          <c:val>
            <c:numRef>
              <c:f>'4.16'!$D$35:$BB$35</c:f>
              <c:numCache>
                <c:formatCode>_(* #,##0_);_(* \(#,##0\);_(* "-"??_);_(@_)</c:formatCode>
                <c:ptCount val="51"/>
                <c:pt idx="0">
                  <c:v>312.54444865939968</c:v>
                </c:pt>
                <c:pt idx="1">
                  <c:v>301.44388510138776</c:v>
                </c:pt>
                <c:pt idx="2">
                  <c:v>301.53430878642911</c:v>
                </c:pt>
                <c:pt idx="3">
                  <c:v>304.3862322333282</c:v>
                </c:pt>
                <c:pt idx="4">
                  <c:v>302.38662755750266</c:v>
                </c:pt>
                <c:pt idx="5">
                  <c:v>305.78346284468597</c:v>
                </c:pt>
                <c:pt idx="6">
                  <c:v>308.87663470787271</c:v>
                </c:pt>
                <c:pt idx="7">
                  <c:v>318.69401223892771</c:v>
                </c:pt>
                <c:pt idx="8">
                  <c:v>325.6989871991268</c:v>
                </c:pt>
                <c:pt idx="9">
                  <c:v>331.6313100083334</c:v>
                </c:pt>
                <c:pt idx="10">
                  <c:v>338.02567987999998</c:v>
                </c:pt>
                <c:pt idx="11">
                  <c:v>335.82666557999988</c:v>
                </c:pt>
                <c:pt idx="12">
                  <c:v>392.65478217999981</c:v>
                </c:pt>
                <c:pt idx="13">
                  <c:v>397.58554427999991</c:v>
                </c:pt>
                <c:pt idx="14">
                  <c:v>407.22833085741291</c:v>
                </c:pt>
                <c:pt idx="15">
                  <c:v>401.44012835744758</c:v>
                </c:pt>
                <c:pt idx="16">
                  <c:v>400.33991557115939</c:v>
                </c:pt>
                <c:pt idx="17">
                  <c:v>387.30718820233079</c:v>
                </c:pt>
                <c:pt idx="18">
                  <c:v>381.08795485293922</c:v>
                </c:pt>
                <c:pt idx="19">
                  <c:v>376.91028118252706</c:v>
                </c:pt>
                <c:pt idx="20">
                  <c:v>368.33476747121995</c:v>
                </c:pt>
                <c:pt idx="21">
                  <c:v>373.57877075660832</c:v>
                </c:pt>
                <c:pt idx="22">
                  <c:v>370.46284019921404</c:v>
                </c:pt>
                <c:pt idx="23">
                  <c:v>356.28806659633148</c:v>
                </c:pt>
                <c:pt idx="24">
                  <c:v>352.76651737874107</c:v>
                </c:pt>
                <c:pt idx="25">
                  <c:v>348.93772671207455</c:v>
                </c:pt>
                <c:pt idx="26">
                  <c:v>343.87869104540789</c:v>
                </c:pt>
                <c:pt idx="27">
                  <c:v>328.42028773703458</c:v>
                </c:pt>
                <c:pt idx="28">
                  <c:v>313.76999042860064</c:v>
                </c:pt>
                <c:pt idx="29">
                  <c:v>303.9290729330919</c:v>
                </c:pt>
                <c:pt idx="30">
                  <c:v>294.36897517769268</c:v>
                </c:pt>
                <c:pt idx="31">
                  <c:v>285.06618250821668</c:v>
                </c:pt>
                <c:pt idx="32">
                  <c:v>277.10933122627267</c:v>
                </c:pt>
                <c:pt idx="33">
                  <c:v>268.97437830136357</c:v>
                </c:pt>
                <c:pt idx="34">
                  <c:v>261.71232924320918</c:v>
                </c:pt>
                <c:pt idx="35">
                  <c:v>253.6012286275197</c:v>
                </c:pt>
                <c:pt idx="36">
                  <c:v>249.64535071887408</c:v>
                </c:pt>
                <c:pt idx="37">
                  <c:v>243.94205346707216</c:v>
                </c:pt>
                <c:pt idx="38">
                  <c:v>239.12879935282024</c:v>
                </c:pt>
                <c:pt idx="39">
                  <c:v>234.12179781694797</c:v>
                </c:pt>
                <c:pt idx="40">
                  <c:v>228.1505704422955</c:v>
                </c:pt>
                <c:pt idx="41">
                  <c:v>222.50831887832638</c:v>
                </c:pt>
                <c:pt idx="42">
                  <c:v>218.20454349164262</c:v>
                </c:pt>
                <c:pt idx="43">
                  <c:v>214.01398274427518</c:v>
                </c:pt>
                <c:pt idx="44">
                  <c:v>208.74380781481483</c:v>
                </c:pt>
                <c:pt idx="45">
                  <c:v>202.5453107059688</c:v>
                </c:pt>
                <c:pt idx="46">
                  <c:v>198.89676387342075</c:v>
                </c:pt>
                <c:pt idx="47">
                  <c:v>195.56592596528989</c:v>
                </c:pt>
                <c:pt idx="48">
                  <c:v>191.33890808400037</c:v>
                </c:pt>
                <c:pt idx="49">
                  <c:v>183.71261468502564</c:v>
                </c:pt>
                <c:pt idx="50">
                  <c:v>177.80176649317295</c:v>
                </c:pt>
              </c:numCache>
            </c:numRef>
          </c:val>
          <c:extLst xmlns:c15="http://schemas.microsoft.com/office/drawing/2012/chart">
            <c:ext xmlns:c16="http://schemas.microsoft.com/office/drawing/2014/chart" uri="{C3380CC4-5D6E-409C-BE32-E72D297353CC}">
              <c16:uniqueId val="{00000002-5F3B-400D-9532-CEDDD7F3871A}"/>
            </c:ext>
          </c:extLst>
        </c:ser>
        <c:ser>
          <c:idx val="3"/>
          <c:order val="3"/>
          <c:tx>
            <c:strRef>
              <c:f>'4.16'!$B$36:$C$36</c:f>
              <c:strCache>
                <c:ptCount val="2"/>
                <c:pt idx="0">
                  <c:v>Nuclear</c:v>
                </c:pt>
              </c:strCache>
            </c:strRef>
          </c:tx>
          <c:spPr>
            <a:solidFill>
              <a:srgbClr val="ED4436"/>
            </a:solidFill>
            <a:ln>
              <a:noFill/>
            </a:ln>
            <a:effectLst/>
            <a:extLst>
              <a:ext uri="{91240B29-F687-4F45-9708-019B960494DF}">
                <a14:hiddenLine xmlns:a14="http://schemas.microsoft.com/office/drawing/2010/main">
                  <a:solidFill>
                    <a:prstClr val="black"/>
                  </a:solidFill>
                </a14:hiddenLine>
              </a:ext>
            </a:extLst>
          </c:spPr>
          <c:invertIfNegative val="0"/>
          <c:cat>
            <c:numRef>
              <c:f>'4.16'!$D$32:$BB$32</c:f>
              <c:numCache>
                <c:formatCode>General</c:formatCode>
                <c:ptCount val="5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numCache>
            </c:numRef>
          </c:cat>
          <c:val>
            <c:numRef>
              <c:f>'4.16'!$D$36:$BB$36</c:f>
              <c:numCache>
                <c:formatCode>_(* #,##0_);_(* \(#,##0\);_(* "-"??_);_(@_)</c:formatCode>
                <c:ptCount val="51"/>
                <c:pt idx="0">
                  <c:v>355.36468999718824</c:v>
                </c:pt>
                <c:pt idx="1">
                  <c:v>357.80379999999997</c:v>
                </c:pt>
                <c:pt idx="2">
                  <c:v>364.99279999999999</c:v>
                </c:pt>
                <c:pt idx="3">
                  <c:v>367.6438</c:v>
                </c:pt>
                <c:pt idx="4">
                  <c:v>372.78379999999999</c:v>
                </c:pt>
                <c:pt idx="5">
                  <c:v>374.3399</c:v>
                </c:pt>
                <c:pt idx="6">
                  <c:v>375.26209999999998</c:v>
                </c:pt>
                <c:pt idx="7">
                  <c:v>378.20239999999995</c:v>
                </c:pt>
                <c:pt idx="8">
                  <c:v>378.62850000000003</c:v>
                </c:pt>
                <c:pt idx="9">
                  <c:v>378.62329999999997</c:v>
                </c:pt>
                <c:pt idx="10">
                  <c:v>378.37599999999998</c:v>
                </c:pt>
                <c:pt idx="11">
                  <c:v>366.25740000000002</c:v>
                </c:pt>
                <c:pt idx="12">
                  <c:v>339.607483</c:v>
                </c:pt>
                <c:pt idx="13">
                  <c:v>332.62438300000002</c:v>
                </c:pt>
                <c:pt idx="14">
                  <c:v>336.72128300000003</c:v>
                </c:pt>
                <c:pt idx="15">
                  <c:v>346.717083</c:v>
                </c:pt>
                <c:pt idx="16">
                  <c:v>357.28998300000001</c:v>
                </c:pt>
                <c:pt idx="17">
                  <c:v>360.70638300000002</c:v>
                </c:pt>
                <c:pt idx="18">
                  <c:v>373.51640000000009</c:v>
                </c:pt>
                <c:pt idx="19">
                  <c:v>378.07280000000009</c:v>
                </c:pt>
                <c:pt idx="20">
                  <c:v>376.38430000000005</c:v>
                </c:pt>
                <c:pt idx="21">
                  <c:v>379.28719999999998</c:v>
                </c:pt>
                <c:pt idx="22">
                  <c:v>380.72390000000001</c:v>
                </c:pt>
                <c:pt idx="23">
                  <c:v>382.55650000000003</c:v>
                </c:pt>
                <c:pt idx="24">
                  <c:v>391.22396670000001</c:v>
                </c:pt>
                <c:pt idx="25">
                  <c:v>396.9959667</c:v>
                </c:pt>
                <c:pt idx="26">
                  <c:v>409.42796670000001</c:v>
                </c:pt>
                <c:pt idx="27">
                  <c:v>420.53496669999998</c:v>
                </c:pt>
                <c:pt idx="28">
                  <c:v>430.63796669999999</c:v>
                </c:pt>
                <c:pt idx="29">
                  <c:v>440.73396670000005</c:v>
                </c:pt>
                <c:pt idx="30">
                  <c:v>449.71796670000009</c:v>
                </c:pt>
                <c:pt idx="31">
                  <c:v>466.73496670000003</c:v>
                </c:pt>
                <c:pt idx="32">
                  <c:v>478.90196670000012</c:v>
                </c:pt>
                <c:pt idx="33">
                  <c:v>485.26596670000009</c:v>
                </c:pt>
                <c:pt idx="34">
                  <c:v>504.11296670000007</c:v>
                </c:pt>
                <c:pt idx="35">
                  <c:v>505.76796670000004</c:v>
                </c:pt>
                <c:pt idx="36">
                  <c:v>518.0079667</c:v>
                </c:pt>
                <c:pt idx="37">
                  <c:v>522.59096670000008</c:v>
                </c:pt>
                <c:pt idx="38">
                  <c:v>534.88096670000004</c:v>
                </c:pt>
                <c:pt idx="39">
                  <c:v>534.68496670000025</c:v>
                </c:pt>
                <c:pt idx="40">
                  <c:v>550.83596670000009</c:v>
                </c:pt>
                <c:pt idx="41">
                  <c:v>552.18596670000011</c:v>
                </c:pt>
                <c:pt idx="42">
                  <c:v>555.47696670000016</c:v>
                </c:pt>
                <c:pt idx="43">
                  <c:v>560.86996670000019</c:v>
                </c:pt>
                <c:pt idx="44">
                  <c:v>562.63496670000006</c:v>
                </c:pt>
                <c:pt idx="45">
                  <c:v>562.79896670000005</c:v>
                </c:pt>
                <c:pt idx="46">
                  <c:v>561.73496670000009</c:v>
                </c:pt>
                <c:pt idx="47">
                  <c:v>566.66196670000011</c:v>
                </c:pt>
                <c:pt idx="48">
                  <c:v>570.86796670000001</c:v>
                </c:pt>
                <c:pt idx="49">
                  <c:v>575.73016670000004</c:v>
                </c:pt>
                <c:pt idx="50">
                  <c:v>574.41786669999999</c:v>
                </c:pt>
              </c:numCache>
            </c:numRef>
          </c:val>
          <c:extLst xmlns:c15="http://schemas.microsoft.com/office/drawing/2012/chart">
            <c:ext xmlns:c16="http://schemas.microsoft.com/office/drawing/2014/chart" uri="{C3380CC4-5D6E-409C-BE32-E72D297353CC}">
              <c16:uniqueId val="{00000003-5F3B-400D-9532-CEDDD7F3871A}"/>
            </c:ext>
          </c:extLst>
        </c:ser>
        <c:ser>
          <c:idx val="4"/>
          <c:order val="4"/>
          <c:tx>
            <c:strRef>
              <c:f>'4.16'!$B$37:$C$37</c:f>
              <c:strCache>
                <c:ptCount val="2"/>
                <c:pt idx="0">
                  <c:v>Other renewables</c:v>
                </c:pt>
              </c:strCache>
            </c:strRef>
          </c:tx>
          <c:spPr>
            <a:solidFill>
              <a:srgbClr val="4DAA50"/>
            </a:solidFill>
            <a:ln>
              <a:noFill/>
            </a:ln>
            <a:effectLst/>
            <a:extLst>
              <a:ext uri="{91240B29-F687-4F45-9708-019B960494DF}">
                <a14:hiddenLine xmlns:a14="http://schemas.microsoft.com/office/drawing/2010/main">
                  <a:solidFill>
                    <a:prstClr val="black"/>
                  </a:solidFill>
                </a14:hiddenLine>
              </a:ext>
            </a:extLst>
          </c:spPr>
          <c:invertIfNegative val="0"/>
          <c:cat>
            <c:numRef>
              <c:f>'4.16'!$D$32:$BB$32</c:f>
              <c:numCache>
                <c:formatCode>General</c:formatCode>
                <c:ptCount val="5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numCache>
            </c:numRef>
          </c:cat>
          <c:val>
            <c:numRef>
              <c:f>'4.16'!$D$37:$BB$37</c:f>
              <c:numCache>
                <c:formatCode>_(* #,##0_);_(* \(#,##0\);_(* "-"??_);_(@_)</c:formatCode>
                <c:ptCount val="51"/>
                <c:pt idx="0">
                  <c:v>698.66899766845415</c:v>
                </c:pt>
                <c:pt idx="1">
                  <c:v>709.577622353484</c:v>
                </c:pt>
                <c:pt idx="2">
                  <c:v>720.13767552957893</c:v>
                </c:pt>
                <c:pt idx="3">
                  <c:v>734.2392412546036</c:v>
                </c:pt>
                <c:pt idx="4">
                  <c:v>847.19458515190445</c:v>
                </c:pt>
                <c:pt idx="5">
                  <c:v>872.71604799936267</c:v>
                </c:pt>
                <c:pt idx="6">
                  <c:v>910.88883124416805</c:v>
                </c:pt>
                <c:pt idx="7">
                  <c:v>941.39052781776525</c:v>
                </c:pt>
                <c:pt idx="8">
                  <c:v>973.32515572458692</c:v>
                </c:pt>
                <c:pt idx="9">
                  <c:v>1004.9426096983813</c:v>
                </c:pt>
                <c:pt idx="10">
                  <c:v>1045.1598151793823</c:v>
                </c:pt>
                <c:pt idx="11">
                  <c:v>1083.6034522186558</c:v>
                </c:pt>
                <c:pt idx="12">
                  <c:v>1138.0089543759539</c:v>
                </c:pt>
                <c:pt idx="13">
                  <c:v>1201.3196817136866</c:v>
                </c:pt>
                <c:pt idx="14">
                  <c:v>1249.1098851064639</c:v>
                </c:pt>
                <c:pt idx="15">
                  <c:v>1296.5210577481953</c:v>
                </c:pt>
                <c:pt idx="16">
                  <c:v>1341.6819382556569</c:v>
                </c:pt>
                <c:pt idx="17">
                  <c:v>1369.8645422330712</c:v>
                </c:pt>
                <c:pt idx="18">
                  <c:v>1407.2032843790894</c:v>
                </c:pt>
                <c:pt idx="19">
                  <c:v>1443.7970118500864</c:v>
                </c:pt>
                <c:pt idx="20">
                  <c:v>1468.3412933963973</c:v>
                </c:pt>
                <c:pt idx="21">
                  <c:v>1503.2077920771003</c:v>
                </c:pt>
                <c:pt idx="22">
                  <c:v>1532.0951533640584</c:v>
                </c:pt>
                <c:pt idx="23">
                  <c:v>1554.8840595840056</c:v>
                </c:pt>
                <c:pt idx="24">
                  <c:v>1574.5970266053566</c:v>
                </c:pt>
                <c:pt idx="25">
                  <c:v>1593.4165577002034</c:v>
                </c:pt>
                <c:pt idx="26">
                  <c:v>1609.9126396834272</c:v>
                </c:pt>
                <c:pt idx="27">
                  <c:v>1625.2980794425455</c:v>
                </c:pt>
                <c:pt idx="28">
                  <c:v>1647.6983124791252</c:v>
                </c:pt>
                <c:pt idx="29">
                  <c:v>1662.7750697423489</c:v>
                </c:pt>
                <c:pt idx="30">
                  <c:v>1685.5595510516771</c:v>
                </c:pt>
                <c:pt idx="31">
                  <c:v>1693.7348250769965</c:v>
                </c:pt>
                <c:pt idx="32">
                  <c:v>1706.3603284606324</c:v>
                </c:pt>
                <c:pt idx="33">
                  <c:v>1719.9507182144484</c:v>
                </c:pt>
                <c:pt idx="34">
                  <c:v>1740.2652020790363</c:v>
                </c:pt>
                <c:pt idx="35">
                  <c:v>1769.2588804011066</c:v>
                </c:pt>
                <c:pt idx="36">
                  <c:v>1775.2669357333425</c:v>
                </c:pt>
                <c:pt idx="37">
                  <c:v>1780.9279484956776</c:v>
                </c:pt>
                <c:pt idx="38">
                  <c:v>1784.1081128837195</c:v>
                </c:pt>
                <c:pt idx="39">
                  <c:v>1786.9766030381666</c:v>
                </c:pt>
                <c:pt idx="40">
                  <c:v>1790.6678122707194</c:v>
                </c:pt>
                <c:pt idx="41">
                  <c:v>1792.6642353550478</c:v>
                </c:pt>
                <c:pt idx="42">
                  <c:v>1794.0740380303262</c:v>
                </c:pt>
                <c:pt idx="43">
                  <c:v>1796.7487930504947</c:v>
                </c:pt>
                <c:pt idx="44">
                  <c:v>1799.4261954754038</c:v>
                </c:pt>
                <c:pt idx="45">
                  <c:v>1802.4990480234596</c:v>
                </c:pt>
                <c:pt idx="46">
                  <c:v>1805.98536854961</c:v>
                </c:pt>
                <c:pt idx="47">
                  <c:v>1806.9447160816039</c:v>
                </c:pt>
                <c:pt idx="48">
                  <c:v>1809.924545157995</c:v>
                </c:pt>
                <c:pt idx="49">
                  <c:v>1812.0071006017768</c:v>
                </c:pt>
                <c:pt idx="50">
                  <c:v>1815.1701030628897</c:v>
                </c:pt>
              </c:numCache>
            </c:numRef>
          </c:val>
          <c:extLst xmlns:c15="http://schemas.microsoft.com/office/drawing/2012/chart">
            <c:ext xmlns:c16="http://schemas.microsoft.com/office/drawing/2014/chart" uri="{C3380CC4-5D6E-409C-BE32-E72D297353CC}">
              <c16:uniqueId val="{00000004-5F3B-400D-9532-CEDDD7F3871A}"/>
            </c:ext>
          </c:extLst>
        </c:ser>
        <c:ser>
          <c:idx val="5"/>
          <c:order val="5"/>
          <c:tx>
            <c:strRef>
              <c:f>'4.16'!$B$38:$C$38</c:f>
              <c:strCache>
                <c:ptCount val="2"/>
                <c:pt idx="0">
                  <c:v>Solar</c:v>
                </c:pt>
              </c:strCache>
            </c:strRef>
          </c:tx>
          <c:spPr>
            <a:solidFill>
              <a:srgbClr val="FFCC1D"/>
            </a:solidFill>
            <a:ln>
              <a:noFill/>
            </a:ln>
            <a:effectLst/>
            <a:extLst>
              <a:ext uri="{91240B29-F687-4F45-9708-019B960494DF}">
                <a14:hiddenLine xmlns:a14="http://schemas.microsoft.com/office/drawing/2010/main">
                  <a:solidFill>
                    <a:prstClr val="black"/>
                  </a:solidFill>
                </a14:hiddenLine>
              </a:ext>
            </a:extLst>
          </c:spPr>
          <c:invertIfNegative val="0"/>
          <c:cat>
            <c:numRef>
              <c:f>'4.16'!$D$32:$BB$32</c:f>
              <c:numCache>
                <c:formatCode>General</c:formatCode>
                <c:ptCount val="5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numCache>
            </c:numRef>
          </c:cat>
          <c:val>
            <c:numRef>
              <c:f>'4.16'!$D$38:$BB$38</c:f>
              <c:numCache>
                <c:formatCode>_(* #,##0_);_(* \(#,##0\);_(* "-"??_);_(@_)</c:formatCode>
                <c:ptCount val="51"/>
                <c:pt idx="0">
                  <c:v>0.74130048185931863</c:v>
                </c:pt>
                <c:pt idx="1">
                  <c:v>0.93850348185931853</c:v>
                </c:pt>
                <c:pt idx="2">
                  <c:v>1.2628456818593183</c:v>
                </c:pt>
                <c:pt idx="3">
                  <c:v>1.6551556818593185</c:v>
                </c:pt>
                <c:pt idx="4">
                  <c:v>2.5793556818593175</c:v>
                </c:pt>
                <c:pt idx="5">
                  <c:v>3.8885556818593177</c:v>
                </c:pt>
                <c:pt idx="6">
                  <c:v>5.1504456818593178</c:v>
                </c:pt>
                <c:pt idx="7">
                  <c:v>7.3486256818593194</c:v>
                </c:pt>
                <c:pt idx="8">
                  <c:v>12.810671681859317</c:v>
                </c:pt>
                <c:pt idx="9">
                  <c:v>18.710571681859321</c:v>
                </c:pt>
                <c:pt idx="10">
                  <c:v>30.244421596859318</c:v>
                </c:pt>
                <c:pt idx="11">
                  <c:v>47.771340442859312</c:v>
                </c:pt>
                <c:pt idx="12">
                  <c:v>98.602224484302511</c:v>
                </c:pt>
                <c:pt idx="13">
                  <c:v>140.39848881877714</c:v>
                </c:pt>
                <c:pt idx="14">
                  <c:v>184.45243095926014</c:v>
                </c:pt>
                <c:pt idx="15">
                  <c:v>240.45155685191727</c:v>
                </c:pt>
                <c:pt idx="16">
                  <c:v>316.00084247488337</c:v>
                </c:pt>
                <c:pt idx="17">
                  <c:v>417.31878324023654</c:v>
                </c:pt>
                <c:pt idx="18">
                  <c:v>521.13610921150666</c:v>
                </c:pt>
                <c:pt idx="19">
                  <c:v>641.4156621779747</c:v>
                </c:pt>
                <c:pt idx="20">
                  <c:v>796.04167174610382</c:v>
                </c:pt>
                <c:pt idx="21">
                  <c:v>978.67110575158881</c:v>
                </c:pt>
                <c:pt idx="22">
                  <c:v>1224.6720048050292</c:v>
                </c:pt>
                <c:pt idx="23">
                  <c:v>1666.5428033935668</c:v>
                </c:pt>
                <c:pt idx="24">
                  <c:v>2246.4385948464578</c:v>
                </c:pt>
                <c:pt idx="25">
                  <c:v>2882.8715550366369</c:v>
                </c:pt>
                <c:pt idx="26">
                  <c:v>3468.6937502949977</c:v>
                </c:pt>
                <c:pt idx="27">
                  <c:v>4131.8850233266994</c:v>
                </c:pt>
                <c:pt idx="28">
                  <c:v>4789.7669869438359</c:v>
                </c:pt>
                <c:pt idx="29">
                  <c:v>5471.6009522708791</c:v>
                </c:pt>
                <c:pt idx="30">
                  <c:v>6194.7678038453814</c:v>
                </c:pt>
                <c:pt idx="31">
                  <c:v>6936.4115915056382</c:v>
                </c:pt>
                <c:pt idx="32">
                  <c:v>7391.0630718345856</c:v>
                </c:pt>
                <c:pt idx="33">
                  <c:v>7919.9979246533076</c:v>
                </c:pt>
                <c:pt idx="34">
                  <c:v>8388.2814489232605</c:v>
                </c:pt>
                <c:pt idx="35">
                  <c:v>8894.4571829885899</c:v>
                </c:pt>
                <c:pt idx="36">
                  <c:v>9433.3840448466981</c:v>
                </c:pt>
                <c:pt idx="37">
                  <c:v>10005.741790530072</c:v>
                </c:pt>
                <c:pt idx="38">
                  <c:v>10621.880417619253</c:v>
                </c:pt>
                <c:pt idx="39">
                  <c:v>11229.79336658763</c:v>
                </c:pt>
                <c:pt idx="40">
                  <c:v>11750.826318859908</c:v>
                </c:pt>
                <c:pt idx="41">
                  <c:v>12315.675202998151</c:v>
                </c:pt>
                <c:pt idx="42">
                  <c:v>12907.710862537977</c:v>
                </c:pt>
                <c:pt idx="43">
                  <c:v>13311.277348034117</c:v>
                </c:pt>
                <c:pt idx="44">
                  <c:v>13790.075932444812</c:v>
                </c:pt>
                <c:pt idx="45">
                  <c:v>14251.001529631274</c:v>
                </c:pt>
                <c:pt idx="46">
                  <c:v>14726.601040824593</c:v>
                </c:pt>
                <c:pt idx="47">
                  <c:v>15128.332453992232</c:v>
                </c:pt>
                <c:pt idx="48">
                  <c:v>15490.277116569952</c:v>
                </c:pt>
                <c:pt idx="49">
                  <c:v>15801.191934487582</c:v>
                </c:pt>
                <c:pt idx="50">
                  <c:v>16192.071476801812</c:v>
                </c:pt>
              </c:numCache>
            </c:numRef>
          </c:val>
          <c:extLst xmlns:c15="http://schemas.microsoft.com/office/drawing/2012/chart">
            <c:ext xmlns:c16="http://schemas.microsoft.com/office/drawing/2014/chart" uri="{C3380CC4-5D6E-409C-BE32-E72D297353CC}">
              <c16:uniqueId val="{00000005-5F3B-400D-9532-CEDDD7F3871A}"/>
            </c:ext>
          </c:extLst>
        </c:ser>
        <c:ser>
          <c:idx val="6"/>
          <c:order val="6"/>
          <c:tx>
            <c:strRef>
              <c:f>'4.16'!$B$39:$C$39</c:f>
              <c:strCache>
                <c:ptCount val="2"/>
                <c:pt idx="0">
                  <c:v>Wind</c:v>
                </c:pt>
              </c:strCache>
            </c:strRef>
          </c:tx>
          <c:spPr>
            <a:solidFill>
              <a:srgbClr val="0D9DDB"/>
            </a:solidFill>
            <a:ln>
              <a:noFill/>
            </a:ln>
            <a:effectLst/>
            <a:extLst>
              <a:ext uri="{91240B29-F687-4F45-9708-019B960494DF}">
                <a14:hiddenLine xmlns:a14="http://schemas.microsoft.com/office/drawing/2010/main">
                  <a:solidFill>
                    <a:prstClr val="black"/>
                  </a:solidFill>
                </a14:hiddenLine>
              </a:ext>
            </a:extLst>
          </c:spPr>
          <c:invertIfNegative val="0"/>
          <c:cat>
            <c:numRef>
              <c:f>'4.16'!$D$32:$BB$32</c:f>
              <c:numCache>
                <c:formatCode>General</c:formatCode>
                <c:ptCount val="5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numCache>
            </c:numRef>
          </c:cat>
          <c:val>
            <c:numRef>
              <c:f>'4.16'!$D$39:$BB$39</c:f>
              <c:numCache>
                <c:formatCode>_(* #,##0_);_(* \(#,##0\);_(* "-"??_);_(@_)</c:formatCode>
                <c:ptCount val="51"/>
                <c:pt idx="0">
                  <c:v>15.651238846468489</c:v>
                </c:pt>
                <c:pt idx="1">
                  <c:v>19.729056000000003</c:v>
                </c:pt>
                <c:pt idx="2">
                  <c:v>24.965892708482873</c:v>
                </c:pt>
                <c:pt idx="3">
                  <c:v>29.99982565660795</c:v>
                </c:pt>
                <c:pt idx="4">
                  <c:v>36.379337749848574</c:v>
                </c:pt>
                <c:pt idx="5">
                  <c:v>45.051663277987387</c:v>
                </c:pt>
                <c:pt idx="6">
                  <c:v>57.371274403991713</c:v>
                </c:pt>
                <c:pt idx="7">
                  <c:v>72.761320375659224</c:v>
                </c:pt>
                <c:pt idx="8">
                  <c:v>97.672856434077076</c:v>
                </c:pt>
                <c:pt idx="9">
                  <c:v>131.94743074888439</c:v>
                </c:pt>
                <c:pt idx="10">
                  <c:v>149.70471982839297</c:v>
                </c:pt>
                <c:pt idx="11">
                  <c:v>184.65752667926662</c:v>
                </c:pt>
                <c:pt idx="12">
                  <c:v>269.82609749999961</c:v>
                </c:pt>
                <c:pt idx="13">
                  <c:v>304.69533349999966</c:v>
                </c:pt>
                <c:pt idx="14">
                  <c:v>355.54469199999971</c:v>
                </c:pt>
                <c:pt idx="15">
                  <c:v>421.97866699999969</c:v>
                </c:pt>
                <c:pt idx="16">
                  <c:v>473.56037599999974</c:v>
                </c:pt>
                <c:pt idx="17">
                  <c:v>522.14740199999972</c:v>
                </c:pt>
                <c:pt idx="18">
                  <c:v>571.98390599999971</c:v>
                </c:pt>
                <c:pt idx="19">
                  <c:v>632.21516299999962</c:v>
                </c:pt>
                <c:pt idx="20">
                  <c:v>744.11213999999973</c:v>
                </c:pt>
                <c:pt idx="21">
                  <c:v>834.28549349999912</c:v>
                </c:pt>
                <c:pt idx="22">
                  <c:v>911.07812249999938</c:v>
                </c:pt>
                <c:pt idx="23">
                  <c:v>1035.66134467591</c:v>
                </c:pt>
                <c:pt idx="24">
                  <c:v>1152.6124078726095</c:v>
                </c:pt>
                <c:pt idx="25">
                  <c:v>1308.0645706226103</c:v>
                </c:pt>
                <c:pt idx="26">
                  <c:v>1456.9530333049877</c:v>
                </c:pt>
                <c:pt idx="27">
                  <c:v>1616.1251092560435</c:v>
                </c:pt>
                <c:pt idx="28">
                  <c:v>1829.3546709866034</c:v>
                </c:pt>
                <c:pt idx="29">
                  <c:v>2066.8258430454566</c:v>
                </c:pt>
                <c:pt idx="30">
                  <c:v>2332.6686690158185</c:v>
                </c:pt>
                <c:pt idx="31">
                  <c:v>2581.9343235969227</c:v>
                </c:pt>
                <c:pt idx="32">
                  <c:v>2782.3339479281494</c:v>
                </c:pt>
                <c:pt idx="33">
                  <c:v>3000.4597519076715</c:v>
                </c:pt>
                <c:pt idx="34">
                  <c:v>3227.4811639696973</c:v>
                </c:pt>
                <c:pt idx="35">
                  <c:v>3469.4933590670903</c:v>
                </c:pt>
                <c:pt idx="36">
                  <c:v>3599.8824250216994</c:v>
                </c:pt>
                <c:pt idx="37">
                  <c:v>3724.7438615538326</c:v>
                </c:pt>
                <c:pt idx="38">
                  <c:v>3853.4882682842576</c:v>
                </c:pt>
                <c:pt idx="39">
                  <c:v>3945.6728599193802</c:v>
                </c:pt>
                <c:pt idx="40">
                  <c:v>4033.0438742267897</c:v>
                </c:pt>
                <c:pt idx="41">
                  <c:v>4141.1192604950438</c:v>
                </c:pt>
                <c:pt idx="42">
                  <c:v>4257.3043771395696</c:v>
                </c:pt>
                <c:pt idx="43">
                  <c:v>4380.7355659195673</c:v>
                </c:pt>
                <c:pt idx="44">
                  <c:v>4508.6308256966886</c:v>
                </c:pt>
                <c:pt idx="45">
                  <c:v>4669.873764707937</c:v>
                </c:pt>
                <c:pt idx="46">
                  <c:v>4862.7046291379284</c:v>
                </c:pt>
                <c:pt idx="47">
                  <c:v>5042.1253521470808</c:v>
                </c:pt>
                <c:pt idx="48">
                  <c:v>5133.5723965178468</c:v>
                </c:pt>
                <c:pt idx="49">
                  <c:v>5215.3931772781762</c:v>
                </c:pt>
                <c:pt idx="50">
                  <c:v>5251.0453620672324</c:v>
                </c:pt>
              </c:numCache>
            </c:numRef>
          </c:val>
          <c:extLst xmlns:c15="http://schemas.microsoft.com/office/drawing/2012/chart">
            <c:ext xmlns:c16="http://schemas.microsoft.com/office/drawing/2014/chart" uri="{C3380CC4-5D6E-409C-BE32-E72D297353CC}">
              <c16:uniqueId val="{00000006-5F3B-400D-9532-CEDDD7F3871A}"/>
            </c:ext>
          </c:extLst>
        </c:ser>
        <c:ser>
          <c:idx val="16"/>
          <c:order val="7"/>
          <c:tx>
            <c:strRef>
              <c:f>'4.16'!$B$40:$C$40</c:f>
              <c:strCache>
                <c:ptCount val="2"/>
                <c:pt idx="0">
                  <c:v>Storage</c:v>
                </c:pt>
              </c:strCache>
            </c:strRef>
          </c:tx>
          <c:spPr>
            <a:solidFill>
              <a:srgbClr val="EA60A7"/>
            </a:solidFill>
            <a:ln>
              <a:noFill/>
            </a:ln>
            <a:effectLst/>
            <a:extLst>
              <a:ext uri="{91240B29-F687-4F45-9708-019B960494DF}">
                <a14:hiddenLine xmlns:a14="http://schemas.microsoft.com/office/drawing/2010/main">
                  <a:solidFill>
                    <a:prstClr val="black"/>
                  </a:solidFill>
                </a14:hiddenLine>
              </a:ext>
            </a:extLst>
          </c:spPr>
          <c:invertIfNegative val="0"/>
          <c:cat>
            <c:numRef>
              <c:f>'4.16'!$D$32:$BB$32</c:f>
              <c:numCache>
                <c:formatCode>General</c:formatCode>
                <c:ptCount val="5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numCache>
            </c:numRef>
          </c:cat>
          <c:val>
            <c:numRef>
              <c:f>'4.16'!$D$40:$BB$40</c:f>
              <c:numCache>
                <c:formatCode>_(* #,##0_);_(* \(#,##0\);_(* "-"??_);_(@_)</c:formatCode>
                <c:ptCount val="51"/>
                <c:pt idx="0">
                  <c:v>81.26268598899631</c:v>
                </c:pt>
                <c:pt idx="1">
                  <c:v>82.377493505276277</c:v>
                </c:pt>
                <c:pt idx="2">
                  <c:v>82.543793883895432</c:v>
                </c:pt>
                <c:pt idx="3">
                  <c:v>84.512322999749088</c:v>
                </c:pt>
                <c:pt idx="4">
                  <c:v>85.960322999749096</c:v>
                </c:pt>
                <c:pt idx="5">
                  <c:v>87.165496683959603</c:v>
                </c:pt>
                <c:pt idx="6">
                  <c:v>89.232144441215567</c:v>
                </c:pt>
                <c:pt idx="7">
                  <c:v>92.054171412169936</c:v>
                </c:pt>
                <c:pt idx="8">
                  <c:v>95.734300000000019</c:v>
                </c:pt>
                <c:pt idx="9">
                  <c:v>100.9537554166667</c:v>
                </c:pt>
                <c:pt idx="10">
                  <c:v>102.05918874993702</c:v>
                </c:pt>
                <c:pt idx="11">
                  <c:v>106.17607313602221</c:v>
                </c:pt>
                <c:pt idx="12">
                  <c:v>129.77197543598515</c:v>
                </c:pt>
                <c:pt idx="13">
                  <c:v>131.84689304312818</c:v>
                </c:pt>
                <c:pt idx="14">
                  <c:v>137.78806648312818</c:v>
                </c:pt>
                <c:pt idx="15">
                  <c:v>140.65813649455617</c:v>
                </c:pt>
                <c:pt idx="16">
                  <c:v>145.73785703169915</c:v>
                </c:pt>
                <c:pt idx="17">
                  <c:v>154.48051088720183</c:v>
                </c:pt>
                <c:pt idx="18">
                  <c:v>158.16563290925518</c:v>
                </c:pt>
                <c:pt idx="19">
                  <c:v>161.01372521196626</c:v>
                </c:pt>
                <c:pt idx="20">
                  <c:v>168.86980871334725</c:v>
                </c:pt>
                <c:pt idx="21">
                  <c:v>181.67352425318899</c:v>
                </c:pt>
                <c:pt idx="22">
                  <c:v>206.2139675198685</c:v>
                </c:pt>
                <c:pt idx="23">
                  <c:v>249.6135566094672</c:v>
                </c:pt>
                <c:pt idx="24">
                  <c:v>322.07739573260994</c:v>
                </c:pt>
                <c:pt idx="25">
                  <c:v>420.22899332375698</c:v>
                </c:pt>
                <c:pt idx="26">
                  <c:v>533.38705103731297</c:v>
                </c:pt>
                <c:pt idx="27">
                  <c:v>693.3475955198395</c:v>
                </c:pt>
                <c:pt idx="28">
                  <c:v>872.54655445332389</c:v>
                </c:pt>
                <c:pt idx="29">
                  <c:v>1101.3989638559474</c:v>
                </c:pt>
                <c:pt idx="30">
                  <c:v>1381.2333859411992</c:v>
                </c:pt>
                <c:pt idx="31">
                  <c:v>1674.6298069528063</c:v>
                </c:pt>
                <c:pt idx="32">
                  <c:v>1862.5300436668376</c:v>
                </c:pt>
                <c:pt idx="33">
                  <c:v>2046.1729018796141</c:v>
                </c:pt>
                <c:pt idx="34">
                  <c:v>2258.3186436810411</c:v>
                </c:pt>
                <c:pt idx="35">
                  <c:v>2508.8502943260751</c:v>
                </c:pt>
                <c:pt idx="36">
                  <c:v>2627.6032438547045</c:v>
                </c:pt>
                <c:pt idx="37">
                  <c:v>2787.4276748655416</c:v>
                </c:pt>
                <c:pt idx="38">
                  <c:v>2908.9013257277916</c:v>
                </c:pt>
                <c:pt idx="39">
                  <c:v>3051.5151889509775</c:v>
                </c:pt>
                <c:pt idx="40">
                  <c:v>3197.2564984069559</c:v>
                </c:pt>
                <c:pt idx="41">
                  <c:v>3338.8494540762217</c:v>
                </c:pt>
                <c:pt idx="42">
                  <c:v>3531.333247780507</c:v>
                </c:pt>
                <c:pt idx="43">
                  <c:v>3736.9188882134049</c:v>
                </c:pt>
                <c:pt idx="44">
                  <c:v>3919.7498900167816</c:v>
                </c:pt>
                <c:pt idx="45">
                  <c:v>4034.5664418023239</c:v>
                </c:pt>
                <c:pt idx="46">
                  <c:v>4161.0820204127594</c:v>
                </c:pt>
                <c:pt idx="47">
                  <c:v>4248.1588931769311</c:v>
                </c:pt>
                <c:pt idx="48">
                  <c:v>4317.2686399221211</c:v>
                </c:pt>
                <c:pt idx="49">
                  <c:v>4428.834694728308</c:v>
                </c:pt>
                <c:pt idx="50">
                  <c:v>4496.2126937641742</c:v>
                </c:pt>
              </c:numCache>
            </c:numRef>
          </c:val>
          <c:extLst xmlns:c15="http://schemas.microsoft.com/office/drawing/2012/chart">
            <c:ext xmlns:c16="http://schemas.microsoft.com/office/drawing/2014/chart" uri="{C3380CC4-5D6E-409C-BE32-E72D297353CC}">
              <c16:uniqueId val="{00000007-5F3B-400D-9532-CEDDD7F3871A}"/>
            </c:ext>
          </c:extLst>
        </c:ser>
        <c:dLbls>
          <c:showLegendKey val="0"/>
          <c:showVal val="0"/>
          <c:showCatName val="0"/>
          <c:showSerName val="0"/>
          <c:showPercent val="0"/>
          <c:showBubbleSize val="0"/>
        </c:dLbls>
        <c:gapWidth val="50"/>
        <c:overlap val="100"/>
        <c:axId val="982174064"/>
        <c:axId val="982167408"/>
      </c:barChart>
      <c:catAx>
        <c:axId val="982174064"/>
        <c:scaling>
          <c:orientation val="minMax"/>
        </c:scaling>
        <c:delete val="0"/>
        <c:axPos val="b"/>
        <c:numFmt formatCode="General" sourceLinked="1"/>
        <c:majorTickMark val="out"/>
        <c:minorTickMark val="none"/>
        <c:tickLblPos val="nextTo"/>
        <c:spPr>
          <a:noFill/>
          <a:ln w="3175" cap="flat" cmpd="sng" algn="ctr">
            <a:solidFill>
              <a:srgbClr val="B3B3B3"/>
            </a:solidFill>
            <a:prstDash val="solid"/>
            <a:round/>
            <a:headEnd type="none" w="med" len="med"/>
            <a:tailEnd type="none" w="med" len="med"/>
          </a:ln>
          <a:effectLst/>
        </c:spPr>
        <c:txPr>
          <a:bodyPr rot="-60000000" spcFirstLastPara="1" vertOverflow="ellipsis" vert="horz" wrap="square" anchor="ctr" anchorCtr="1"/>
          <a:lstStyle/>
          <a:p>
            <a:pPr>
              <a:defRPr sz="125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crossAx val="982167408"/>
        <c:crosses val="autoZero"/>
        <c:auto val="1"/>
        <c:lblAlgn val="ctr"/>
        <c:lblOffset val="100"/>
        <c:tickLblSkip val="10"/>
        <c:tickMarkSkip val="1"/>
        <c:noMultiLvlLbl val="1"/>
      </c:catAx>
      <c:valAx>
        <c:axId val="982167408"/>
        <c:scaling>
          <c:orientation val="minMax"/>
          <c:max val="40000"/>
        </c:scaling>
        <c:delete val="0"/>
        <c:axPos val="l"/>
        <c:majorGridlines>
          <c:spPr>
            <a:ln w="3175" cap="flat" cmpd="sng" algn="ctr">
              <a:solidFill>
                <a:srgbClr val="C0C0C0"/>
              </a:solidFill>
              <a:prstDash val="sysDash"/>
              <a:round/>
              <a:headEnd type="none" w="med" len="med"/>
              <a:tailEnd type="none" w="med" len="med"/>
            </a:ln>
            <a:effectLst/>
          </c:spPr>
        </c:majorGridlines>
        <c:numFmt formatCode="#,##0" sourceLinked="0"/>
        <c:majorTickMark val="none"/>
        <c:minorTickMark val="none"/>
        <c:tickLblPos val="nextTo"/>
        <c:spPr>
          <a:noFill/>
          <a:ln w="3175" cap="flat" cmpd="sng" algn="ctr">
            <a:noFill/>
            <a:prstDash val="solid"/>
            <a:round/>
            <a:headEnd type="none" w="med" len="med"/>
            <a:tailEnd type="none" w="med" len="med"/>
          </a:ln>
          <a:effectLst/>
          <a:extLst>
            <a:ext uri="{91240B29-F687-4F45-9708-019B960494DF}">
              <a14:hiddenLine xmlns:a14="http://schemas.microsoft.com/office/drawing/2010/main" w="3175" cap="flat" cmpd="sng" algn="ctr">
                <a:solidFill>
                  <a:srgbClr val="B3B3B3"/>
                </a:solidFill>
                <a:prstDash val="solid"/>
                <a:round/>
                <a:headEnd type="none" w="med" len="med"/>
                <a:tailEnd type="none" w="med" len="med"/>
              </a14:hiddenLine>
            </a:ext>
          </a:extLst>
        </c:spPr>
        <c:txPr>
          <a:bodyPr rot="-60000000" spcFirstLastPara="1" vertOverflow="ellipsis" vert="horz" wrap="square" anchor="ctr" anchorCtr="1"/>
          <a:lstStyle/>
          <a:p>
            <a:pPr>
              <a:defRPr sz="12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crossAx val="982174064"/>
        <c:crosses val="autoZero"/>
        <c:crossBetween val="between"/>
        <c:dispUnits>
          <c:builtInUnit val="thousands"/>
        </c:dispUnits>
      </c:valAx>
      <c:spPr>
        <a:solidFill>
          <a:srgbClr val="FFFFFF">
            <a:lumMod val="100000"/>
            <a:alpha val="0"/>
          </a:srgbClr>
        </a:solidFill>
        <a:ln>
          <a:noFill/>
        </a:ln>
        <a:effectLst/>
      </c:spPr>
    </c:plotArea>
    <c:legend>
      <c:legendPos val="r"/>
      <c:layout>
        <c:manualLayout>
          <c:xMode val="edge"/>
          <c:yMode val="edge"/>
          <c:x val="0.77115870940789144"/>
          <c:y val="0.14298617286044896"/>
          <c:w val="0.22609780160458667"/>
          <c:h val="0.71462458959642083"/>
        </c:manualLayout>
      </c:layout>
      <c:overlay val="0"/>
      <c:spPr>
        <a:noFill/>
        <a:ln>
          <a:noFill/>
        </a:ln>
        <a:effectLst/>
      </c:spPr>
      <c:txPr>
        <a:bodyPr rot="0" spcFirstLastPara="1" vertOverflow="ellipsis" vert="horz" wrap="square" anchor="ctr" anchorCtr="1"/>
        <a:lstStyle/>
        <a:p>
          <a:pPr>
            <a:defRPr sz="125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rgbClr val="FFFFFF">
        <a:lumMod val="100000"/>
      </a:srgbClr>
    </a:solidFill>
    <a:ln w="25400" cap="flat" cmpd="sng" algn="ctr">
      <a:noFill/>
      <a:round/>
    </a:ln>
    <a:effectLst/>
  </c:spPr>
  <c:txPr>
    <a:bodyPr/>
    <a:lstStyle/>
    <a:p>
      <a:pPr>
        <a:defRPr sz="1250">
          <a:solidFill>
            <a:srgbClr val="000000"/>
          </a:solidFill>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0.53639</cdr:x>
      <cdr:y>0.22073</cdr:y>
    </cdr:from>
    <cdr:to>
      <cdr:x>0.64797</cdr:x>
      <cdr:y>0.33674</cdr:y>
    </cdr:to>
    <cdr:sp macro="" textlink="">
      <cdr:nvSpPr>
        <cdr:cNvPr id="4" name="TextBox 3">
          <a:extLst xmlns:a="http://schemas.openxmlformats.org/drawingml/2006/main">
            <a:ext uri="{FF2B5EF4-FFF2-40B4-BE49-F238E27FC236}">
              <a16:creationId xmlns:a16="http://schemas.microsoft.com/office/drawing/2014/main" id="{F8781DAE-5367-78B3-E2A0-4E246FA92A0C}"/>
            </a:ext>
          </a:extLst>
        </cdr:cNvPr>
        <cdr:cNvSpPr txBox="1"/>
      </cdr:nvSpPr>
      <cdr:spPr>
        <a:xfrm xmlns:a="http://schemas.openxmlformats.org/drawingml/2006/main">
          <a:off x="4492625" y="683290"/>
          <a:ext cx="934555" cy="35912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GB" sz="1400" b="1" dirty="0">
              <a:solidFill>
                <a:schemeClr val="accent2"/>
              </a:solidFill>
              <a:latin typeface="+mj-lt"/>
            </a:rPr>
            <a:t>3x</a:t>
          </a:r>
        </a:p>
      </cdr:txBody>
    </cdr:sp>
  </cdr:relSizeAnchor>
  <cdr:relSizeAnchor xmlns:cdr="http://schemas.openxmlformats.org/drawingml/2006/chartDrawing">
    <cdr:from>
      <cdr:x>0.41571</cdr:x>
      <cdr:y>0.23112</cdr:y>
    </cdr:from>
    <cdr:to>
      <cdr:x>0.74703</cdr:x>
      <cdr:y>0.67043</cdr:y>
    </cdr:to>
    <cdr:cxnSp macro="">
      <cdr:nvCxnSpPr>
        <cdr:cNvPr id="9" name="Connector: Elbow 8">
          <a:extLst xmlns:a="http://schemas.openxmlformats.org/drawingml/2006/main">
            <a:ext uri="{FF2B5EF4-FFF2-40B4-BE49-F238E27FC236}">
              <a16:creationId xmlns:a16="http://schemas.microsoft.com/office/drawing/2014/main" id="{55ADA306-C12A-C170-A7D2-60B486504FE2}"/>
            </a:ext>
          </a:extLst>
        </cdr:cNvPr>
        <cdr:cNvCxnSpPr/>
      </cdr:nvCxnSpPr>
      <cdr:spPr>
        <a:xfrm xmlns:a="http://schemas.openxmlformats.org/drawingml/2006/main" flipV="1">
          <a:off x="2892970" y="701842"/>
          <a:ext cx="2305674" cy="1334009"/>
        </a:xfrm>
        <a:prstGeom xmlns:a="http://schemas.openxmlformats.org/drawingml/2006/main" prst="bentConnector3">
          <a:avLst>
            <a:gd name="adj1" fmla="val 209"/>
          </a:avLst>
        </a:prstGeom>
        <a:ln xmlns:a="http://schemas.openxmlformats.org/drawingml/2006/main" w="12700">
          <a:solidFill>
            <a:schemeClr val="accent2"/>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203A1F0-41C2-45F2-BE12-F12B02C6C2CF}"/>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a:extLst>
              <a:ext uri="{FF2B5EF4-FFF2-40B4-BE49-F238E27FC236}">
                <a16:creationId xmlns:a16="http://schemas.microsoft.com/office/drawing/2014/main" id="{095B4A49-57B3-4360-B8B2-611FC3D2962D}"/>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28307CBE-A7F3-4EE8-A036-700D779CFC28}" type="datetimeFigureOut">
              <a:rPr lang="en-US" smtClean="0"/>
              <a:t>10/4/2026</a:t>
            </a:fld>
            <a:endParaRPr lang="en-US" dirty="0"/>
          </a:p>
        </p:txBody>
      </p:sp>
      <p:sp>
        <p:nvSpPr>
          <p:cNvPr id="4" name="Footer Placeholder 3">
            <a:extLst>
              <a:ext uri="{FF2B5EF4-FFF2-40B4-BE49-F238E27FC236}">
                <a16:creationId xmlns:a16="http://schemas.microsoft.com/office/drawing/2014/main" id="{5E2C23DC-79AB-4757-AB8A-76B336F4F384}"/>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5" name="Slide Number Placeholder 4">
            <a:extLst>
              <a:ext uri="{FF2B5EF4-FFF2-40B4-BE49-F238E27FC236}">
                <a16:creationId xmlns:a16="http://schemas.microsoft.com/office/drawing/2014/main" id="{73C4AE23-82F2-4CA9-AD69-204BF81DCCE7}"/>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6F68F83C-255D-42F8-A41D-AF26BB6B23C7}" type="slidenum">
              <a:rPr lang="en-US" smtClean="0"/>
              <a:t>‹#›</a:t>
            </a:fld>
            <a:endParaRPr lang="en-US" dirty="0"/>
          </a:p>
        </p:txBody>
      </p:sp>
    </p:spTree>
    <p:extLst>
      <p:ext uri="{BB962C8B-B14F-4D97-AF65-F5344CB8AC3E}">
        <p14:creationId xmlns:p14="http://schemas.microsoft.com/office/powerpoint/2010/main" val="8759228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20DD9C81-ABBB-4F6C-B990-C0CB418B944E}" type="datetimeFigureOut">
              <a:rPr lang="en-US" smtClean="0"/>
              <a:t>10/4/2026</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da-DK"/>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3F3C0FF5-A181-4807-820F-B1DC30B8B01A}" type="slidenum">
              <a:rPr lang="en-US" smtClean="0"/>
              <a:t>‹#›</a:t>
            </a:fld>
            <a:endParaRPr lang="en-US" dirty="0"/>
          </a:p>
        </p:txBody>
      </p:sp>
    </p:spTree>
    <p:extLst>
      <p:ext uri="{BB962C8B-B14F-4D97-AF65-F5344CB8AC3E}">
        <p14:creationId xmlns:p14="http://schemas.microsoft.com/office/powerpoint/2010/main" val="2513561194"/>
      </p:ext>
    </p:extLst>
  </p:cSld>
  <p:clrMap bg1="lt1" tx1="dk1" bg2="lt2" tx2="dk2" accent1="accent1" accent2="accent2" accent3="accent3" accent4="accent4" accent5="accent5" accent6="accent6" hlink="hlink" folHlink="folHlink"/>
  <p:notesStyle>
    <a:lvl1pPr marL="0" algn="l" defTabSz="715792" rtl="0" eaLnBrk="1" latinLnBrk="0" hangingPunct="1">
      <a:defRPr sz="939" kern="1200">
        <a:solidFill>
          <a:schemeClr val="tx1"/>
        </a:solidFill>
        <a:latin typeface="+mn-lt"/>
        <a:ea typeface="+mn-ea"/>
        <a:cs typeface="+mn-cs"/>
      </a:defRPr>
    </a:lvl1pPr>
    <a:lvl2pPr marL="357896" algn="l" defTabSz="715792" rtl="0" eaLnBrk="1" latinLnBrk="0" hangingPunct="1">
      <a:defRPr sz="939" kern="1200">
        <a:solidFill>
          <a:schemeClr val="tx1"/>
        </a:solidFill>
        <a:latin typeface="+mn-lt"/>
        <a:ea typeface="+mn-ea"/>
        <a:cs typeface="+mn-cs"/>
      </a:defRPr>
    </a:lvl2pPr>
    <a:lvl3pPr marL="715792" algn="l" defTabSz="715792" rtl="0" eaLnBrk="1" latinLnBrk="0" hangingPunct="1">
      <a:defRPr sz="939" kern="1200">
        <a:solidFill>
          <a:schemeClr val="tx1"/>
        </a:solidFill>
        <a:latin typeface="+mn-lt"/>
        <a:ea typeface="+mn-ea"/>
        <a:cs typeface="+mn-cs"/>
      </a:defRPr>
    </a:lvl3pPr>
    <a:lvl4pPr marL="1073688" algn="l" defTabSz="715792" rtl="0" eaLnBrk="1" latinLnBrk="0" hangingPunct="1">
      <a:defRPr sz="939" kern="1200">
        <a:solidFill>
          <a:schemeClr val="tx1"/>
        </a:solidFill>
        <a:latin typeface="+mn-lt"/>
        <a:ea typeface="+mn-ea"/>
        <a:cs typeface="+mn-cs"/>
      </a:defRPr>
    </a:lvl4pPr>
    <a:lvl5pPr marL="1431585" algn="l" defTabSz="715792" rtl="0" eaLnBrk="1" latinLnBrk="0" hangingPunct="1">
      <a:defRPr sz="939" kern="1200">
        <a:solidFill>
          <a:schemeClr val="tx1"/>
        </a:solidFill>
        <a:latin typeface="+mn-lt"/>
        <a:ea typeface="+mn-ea"/>
        <a:cs typeface="+mn-cs"/>
      </a:defRPr>
    </a:lvl5pPr>
    <a:lvl6pPr marL="1789481" algn="l" defTabSz="715792" rtl="0" eaLnBrk="1" latinLnBrk="0" hangingPunct="1">
      <a:defRPr sz="939" kern="1200">
        <a:solidFill>
          <a:schemeClr val="tx1"/>
        </a:solidFill>
        <a:latin typeface="+mn-lt"/>
        <a:ea typeface="+mn-ea"/>
        <a:cs typeface="+mn-cs"/>
      </a:defRPr>
    </a:lvl6pPr>
    <a:lvl7pPr marL="2147377" algn="l" defTabSz="715792" rtl="0" eaLnBrk="1" latinLnBrk="0" hangingPunct="1">
      <a:defRPr sz="939" kern="1200">
        <a:solidFill>
          <a:schemeClr val="tx1"/>
        </a:solidFill>
        <a:latin typeface="+mn-lt"/>
        <a:ea typeface="+mn-ea"/>
        <a:cs typeface="+mn-cs"/>
      </a:defRPr>
    </a:lvl7pPr>
    <a:lvl8pPr marL="2505273" algn="l" defTabSz="715792" rtl="0" eaLnBrk="1" latinLnBrk="0" hangingPunct="1">
      <a:defRPr sz="939" kern="1200">
        <a:solidFill>
          <a:schemeClr val="tx1"/>
        </a:solidFill>
        <a:latin typeface="+mn-lt"/>
        <a:ea typeface="+mn-ea"/>
        <a:cs typeface="+mn-cs"/>
      </a:defRPr>
    </a:lvl8pPr>
    <a:lvl9pPr marL="2863169" algn="l" defTabSz="715792" rtl="0" eaLnBrk="1" latinLnBrk="0" hangingPunct="1">
      <a:defRPr sz="93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3F3C0FF5-A181-4807-820F-B1DC30B8B01A}" type="slidenum">
              <a:rPr lang="en-US" smtClean="0"/>
              <a:t>0</a:t>
            </a:fld>
            <a:endParaRPr lang="en-US" dirty="0"/>
          </a:p>
        </p:txBody>
      </p:sp>
    </p:spTree>
    <p:extLst>
      <p:ext uri="{BB962C8B-B14F-4D97-AF65-F5344CB8AC3E}">
        <p14:creationId xmlns:p14="http://schemas.microsoft.com/office/powerpoint/2010/main" val="3547707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71579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effectLst/>
              </a:rPr>
              <a:t>About BNEF</a:t>
            </a:r>
            <a:r>
              <a:rPr lang="en-US" sz="1000" dirty="0"/>
              <a:t>: </a:t>
            </a:r>
            <a:r>
              <a:rPr lang="en-US" sz="1000" b="1" dirty="0">
                <a:solidFill>
                  <a:srgbClr val="00675E"/>
                </a:solidFill>
              </a:rPr>
              <a:t>BloombergNEF is a strategic research provider covering global commodity markets and the disruptive technologies shaping the future of the energy system</a:t>
            </a:r>
            <a:endParaRPr lang="en-US" sz="1000" dirty="0"/>
          </a:p>
          <a:p>
            <a:endParaRPr lang="en-GB" dirty="0"/>
          </a:p>
        </p:txBody>
      </p:sp>
      <p:sp>
        <p:nvSpPr>
          <p:cNvPr id="4" name="Slide Number Placeholder 3"/>
          <p:cNvSpPr>
            <a:spLocks noGrp="1"/>
          </p:cNvSpPr>
          <p:nvPr>
            <p:ph type="sldNum" sz="quarter" idx="5"/>
          </p:nvPr>
        </p:nvSpPr>
        <p:spPr/>
        <p:txBody>
          <a:bodyPr/>
          <a:lstStyle/>
          <a:p>
            <a:fld id="{3F3C0FF5-A181-4807-820F-B1DC30B8B01A}" type="slidenum">
              <a:rPr lang="en-US" smtClean="0"/>
              <a:t>1</a:t>
            </a:fld>
            <a:endParaRPr lang="en-US" dirty="0"/>
          </a:p>
        </p:txBody>
      </p:sp>
    </p:spTree>
    <p:extLst>
      <p:ext uri="{BB962C8B-B14F-4D97-AF65-F5344CB8AC3E}">
        <p14:creationId xmlns:p14="http://schemas.microsoft.com/office/powerpoint/2010/main" val="2918483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7BBBB-96ED-723C-E663-4F4A021DFC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2CEC84-8F4A-061F-6B6C-00713DE169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512EE1-54AD-BE15-443B-A4A35CC1A60B}"/>
              </a:ext>
            </a:extLst>
          </p:cNvPr>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GB" dirty="0"/>
          </a:p>
          <a:p>
            <a:endParaRPr lang="en-GB" dirty="0"/>
          </a:p>
        </p:txBody>
      </p:sp>
      <p:sp>
        <p:nvSpPr>
          <p:cNvPr id="4" name="Slide Number Placeholder 3">
            <a:extLst>
              <a:ext uri="{FF2B5EF4-FFF2-40B4-BE49-F238E27FC236}">
                <a16:creationId xmlns:a16="http://schemas.microsoft.com/office/drawing/2014/main" id="{A9B186D8-5D06-B0EC-C2C9-6DDB60391ECE}"/>
              </a:ext>
            </a:extLst>
          </p:cNvPr>
          <p:cNvSpPr>
            <a:spLocks noGrp="1"/>
          </p:cNvSpPr>
          <p:nvPr>
            <p:ph type="sldNum" sz="quarter" idx="5"/>
          </p:nvPr>
        </p:nvSpPr>
        <p:spPr/>
        <p:txBody>
          <a:bodyPr/>
          <a:lstStyle/>
          <a:p>
            <a:fld id="{3F3C0FF5-A181-4807-820F-B1DC30B8B01A}" type="slidenum">
              <a:rPr lang="en-US" smtClean="0"/>
              <a:t>2</a:t>
            </a:fld>
            <a:endParaRPr lang="en-US" dirty="0"/>
          </a:p>
        </p:txBody>
      </p:sp>
    </p:spTree>
    <p:extLst>
      <p:ext uri="{BB962C8B-B14F-4D97-AF65-F5344CB8AC3E}">
        <p14:creationId xmlns:p14="http://schemas.microsoft.com/office/powerpoint/2010/main" val="2925315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98892-DECC-F407-41D9-183A60345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EE93DA-6215-1238-5A29-486388BC1E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72D106-9BEF-B9D8-7D5A-319B602FFE43}"/>
              </a:ext>
            </a:extLst>
          </p:cNvPr>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15936E0E-B4BE-9CC7-BADD-127B61A2D314}"/>
              </a:ext>
            </a:extLst>
          </p:cNvPr>
          <p:cNvSpPr>
            <a:spLocks noGrp="1"/>
          </p:cNvSpPr>
          <p:nvPr>
            <p:ph type="sldNum" sz="quarter" idx="5"/>
          </p:nvPr>
        </p:nvSpPr>
        <p:spPr/>
        <p:txBody>
          <a:bodyPr/>
          <a:lstStyle/>
          <a:p>
            <a:fld id="{3F3C0FF5-A181-4807-820F-B1DC30B8B01A}" type="slidenum">
              <a:rPr lang="en-US" smtClean="0"/>
              <a:t>3</a:t>
            </a:fld>
            <a:endParaRPr lang="en-US" dirty="0"/>
          </a:p>
        </p:txBody>
      </p:sp>
    </p:spTree>
    <p:extLst>
      <p:ext uri="{BB962C8B-B14F-4D97-AF65-F5344CB8AC3E}">
        <p14:creationId xmlns:p14="http://schemas.microsoft.com/office/powerpoint/2010/main" val="2065337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C2EC0-06A6-EC35-BCFA-FBE3211FB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194E21-4648-C396-D472-8F058F8790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808DD1-CD2A-8F6B-9F8D-05947F9420E5}"/>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C593CE56-E08D-37E4-6E77-9CCAC3564981}"/>
              </a:ext>
            </a:extLst>
          </p:cNvPr>
          <p:cNvSpPr>
            <a:spLocks noGrp="1"/>
          </p:cNvSpPr>
          <p:nvPr>
            <p:ph type="sldNum" sz="quarter" idx="5"/>
          </p:nvPr>
        </p:nvSpPr>
        <p:spPr/>
        <p:txBody>
          <a:bodyPr/>
          <a:lstStyle/>
          <a:p>
            <a:fld id="{3F3C0FF5-A181-4807-820F-B1DC30B8B01A}" type="slidenum">
              <a:rPr lang="en-US" smtClean="0"/>
              <a:t>4</a:t>
            </a:fld>
            <a:endParaRPr lang="en-US" dirty="0"/>
          </a:p>
        </p:txBody>
      </p:sp>
    </p:spTree>
    <p:extLst>
      <p:ext uri="{BB962C8B-B14F-4D97-AF65-F5344CB8AC3E}">
        <p14:creationId xmlns:p14="http://schemas.microsoft.com/office/powerpoint/2010/main" val="192481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DFF67-4EBF-98B9-B9F0-6D8AB95DE4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0C78FA-0C87-737E-A8B4-826BAA0FD3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C62FD0-11B4-C57F-6A29-9DF325BD797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E64D7BC-3B39-13ED-4A43-62E9846D64B4}"/>
              </a:ext>
            </a:extLst>
          </p:cNvPr>
          <p:cNvSpPr>
            <a:spLocks noGrp="1"/>
          </p:cNvSpPr>
          <p:nvPr>
            <p:ph type="sldNum" sz="quarter" idx="5"/>
          </p:nvPr>
        </p:nvSpPr>
        <p:spPr/>
        <p:txBody>
          <a:bodyPr/>
          <a:lstStyle/>
          <a:p>
            <a:fld id="{3F3C0FF5-A181-4807-820F-B1DC30B8B01A}" type="slidenum">
              <a:rPr lang="en-US" smtClean="0"/>
              <a:t>5</a:t>
            </a:fld>
            <a:endParaRPr lang="en-US" dirty="0"/>
          </a:p>
        </p:txBody>
      </p:sp>
    </p:spTree>
    <p:extLst>
      <p:ext uri="{BB962C8B-B14F-4D97-AF65-F5344CB8AC3E}">
        <p14:creationId xmlns:p14="http://schemas.microsoft.com/office/powerpoint/2010/main" val="1332073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5F37D-A375-76B4-F1F6-B3469FBF89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EA07AF-7C99-B3B0-D844-13275A8152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10A58-808E-D733-3AD5-E96069470AF1}"/>
              </a:ext>
            </a:extLst>
          </p:cNvPr>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95CB6D9C-1A4C-2E38-29D1-B8D0E71EB6C3}"/>
              </a:ext>
            </a:extLst>
          </p:cNvPr>
          <p:cNvSpPr>
            <a:spLocks noGrp="1"/>
          </p:cNvSpPr>
          <p:nvPr>
            <p:ph type="sldNum" sz="quarter" idx="5"/>
          </p:nvPr>
        </p:nvSpPr>
        <p:spPr/>
        <p:txBody>
          <a:bodyPr/>
          <a:lstStyle/>
          <a:p>
            <a:fld id="{3F3C0FF5-A181-4807-820F-B1DC30B8B01A}" type="slidenum">
              <a:rPr lang="en-US" smtClean="0"/>
              <a:t>6</a:t>
            </a:fld>
            <a:endParaRPr lang="en-US" dirty="0"/>
          </a:p>
        </p:txBody>
      </p:sp>
    </p:spTree>
    <p:extLst>
      <p:ext uri="{BB962C8B-B14F-4D97-AF65-F5344CB8AC3E}">
        <p14:creationId xmlns:p14="http://schemas.microsoft.com/office/powerpoint/2010/main" val="678348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F3C0FF5-A181-4807-820F-B1DC30B8B01A}" type="slidenum">
              <a:rPr lang="en-US" smtClean="0"/>
              <a:t>7</a:t>
            </a:fld>
            <a:endParaRPr lang="en-US" dirty="0"/>
          </a:p>
        </p:txBody>
      </p:sp>
    </p:spTree>
    <p:extLst>
      <p:ext uri="{BB962C8B-B14F-4D97-AF65-F5344CB8AC3E}">
        <p14:creationId xmlns:p14="http://schemas.microsoft.com/office/powerpoint/2010/main" val="3927995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B726C-D390-91F9-30E9-89A1191BB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B2F77-B223-3935-5992-71C3C1E91D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5509BF-060C-744A-5918-58B0B11E1564}"/>
              </a:ext>
            </a:extLst>
          </p:cNvPr>
          <p:cNvSpPr>
            <a:spLocks noGrp="1"/>
          </p:cNvSpPr>
          <p:nvPr>
            <p:ph type="body" idx="1"/>
          </p:nvPr>
        </p:nvSpPr>
        <p:spPr/>
        <p:txBody>
          <a:bodyPr/>
          <a:lstStyle/>
          <a:p>
            <a:pPr marL="0" marR="0" lvl="0" indent="0" algn="l" defTabSz="71579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 </a:t>
            </a:r>
          </a:p>
          <a:p>
            <a:endParaRPr lang="en-US" dirty="0"/>
          </a:p>
        </p:txBody>
      </p:sp>
      <p:sp>
        <p:nvSpPr>
          <p:cNvPr id="4" name="Slide Number Placeholder 3">
            <a:extLst>
              <a:ext uri="{FF2B5EF4-FFF2-40B4-BE49-F238E27FC236}">
                <a16:creationId xmlns:a16="http://schemas.microsoft.com/office/drawing/2014/main" id="{B70006BB-C1A8-4AE5-B8C4-B17DED28B5E4}"/>
              </a:ext>
            </a:extLst>
          </p:cNvPr>
          <p:cNvSpPr>
            <a:spLocks noGrp="1"/>
          </p:cNvSpPr>
          <p:nvPr>
            <p:ph type="sldNum" sz="quarter" idx="5"/>
          </p:nvPr>
        </p:nvSpPr>
        <p:spPr/>
        <p:txBody>
          <a:bodyPr/>
          <a:lstStyle/>
          <a:p>
            <a:fld id="{3F3C0FF5-A181-4807-820F-B1DC30B8B01A}" type="slidenum">
              <a:rPr lang="en-US" smtClean="0"/>
              <a:t>8</a:t>
            </a:fld>
            <a:endParaRPr lang="en-US"/>
          </a:p>
        </p:txBody>
      </p:sp>
    </p:spTree>
    <p:extLst>
      <p:ext uri="{BB962C8B-B14F-4D97-AF65-F5344CB8AC3E}">
        <p14:creationId xmlns:p14="http://schemas.microsoft.com/office/powerpoint/2010/main" val="2982027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3AA51-8DDB-7D5D-273C-9D993BDC8B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6699EF-3C6F-9297-B287-0F333F5FFE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7323D3-ADFF-3BB2-A622-8F70D39FCAB8}"/>
              </a:ext>
            </a:extLst>
          </p:cNvPr>
          <p:cNvSpPr>
            <a:spLocks noGrp="1"/>
          </p:cNvSpPr>
          <p:nvPr>
            <p:ph type="body" idx="1"/>
          </p:nvPr>
        </p:nvSpPr>
        <p:spPr/>
        <p:txBody>
          <a:bodyPr/>
          <a:lstStyle/>
          <a:p>
            <a:br>
              <a:rPr lang="en-US" dirty="0"/>
            </a:br>
            <a:endParaRPr lang="en-US" dirty="0"/>
          </a:p>
        </p:txBody>
      </p:sp>
      <p:sp>
        <p:nvSpPr>
          <p:cNvPr id="4" name="Slide Number Placeholder 3">
            <a:extLst>
              <a:ext uri="{FF2B5EF4-FFF2-40B4-BE49-F238E27FC236}">
                <a16:creationId xmlns:a16="http://schemas.microsoft.com/office/drawing/2014/main" id="{E34DA3A7-02CD-B728-73C9-D5CD5A3CABDA}"/>
              </a:ext>
            </a:extLst>
          </p:cNvPr>
          <p:cNvSpPr>
            <a:spLocks noGrp="1"/>
          </p:cNvSpPr>
          <p:nvPr>
            <p:ph type="sldNum" sz="quarter" idx="5"/>
          </p:nvPr>
        </p:nvSpPr>
        <p:spPr/>
        <p:txBody>
          <a:bodyPr/>
          <a:lstStyle/>
          <a:p>
            <a:fld id="{3F3C0FF5-A181-4807-820F-B1DC30B8B01A}" type="slidenum">
              <a:rPr lang="en-US" smtClean="0"/>
              <a:t>9</a:t>
            </a:fld>
            <a:endParaRPr lang="en-US"/>
          </a:p>
        </p:txBody>
      </p:sp>
    </p:spTree>
    <p:extLst>
      <p:ext uri="{BB962C8B-B14F-4D97-AF65-F5344CB8AC3E}">
        <p14:creationId xmlns:p14="http://schemas.microsoft.com/office/powerpoint/2010/main" val="2225002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DEEDD-7DD7-6C02-9AC7-84639B6E8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096A2D-1084-61B1-0313-E5F94A2C52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6175B8-0188-872E-951F-6FD2881B33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442760-EC4F-4C84-B471-F45E4B8CE50D}"/>
              </a:ext>
            </a:extLst>
          </p:cNvPr>
          <p:cNvSpPr>
            <a:spLocks noGrp="1"/>
          </p:cNvSpPr>
          <p:nvPr>
            <p:ph type="sldNum" sz="quarter" idx="5"/>
          </p:nvPr>
        </p:nvSpPr>
        <p:spPr/>
        <p:txBody>
          <a:bodyPr/>
          <a:lstStyle/>
          <a:p>
            <a:fld id="{3F3C0FF5-A181-4807-820F-B1DC30B8B01A}" type="slidenum">
              <a:rPr lang="en-US" smtClean="0"/>
              <a:t>10</a:t>
            </a:fld>
            <a:endParaRPr lang="en-US"/>
          </a:p>
        </p:txBody>
      </p:sp>
    </p:spTree>
    <p:extLst>
      <p:ext uri="{BB962C8B-B14F-4D97-AF65-F5344CB8AC3E}">
        <p14:creationId xmlns:p14="http://schemas.microsoft.com/office/powerpoint/2010/main" val="4096115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1EF0D-9B32-B369-AC1B-9F35408315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8880F4-70A7-645E-0645-F79034193C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E58BA5-9B0D-D32D-614B-EF57B88E819F}"/>
              </a:ext>
            </a:extLst>
          </p:cNvPr>
          <p:cNvSpPr>
            <a:spLocks noGrp="1"/>
          </p:cNvSpPr>
          <p:nvPr>
            <p:ph type="body" idx="1"/>
          </p:nvPr>
        </p:nvSpPr>
        <p:spPr/>
        <p:txBody>
          <a:bodyPr/>
          <a:lstStyle/>
          <a:p>
            <a:pPr marL="171450" marR="0" lvl="0" indent="-171450" algn="l" defTabSz="75666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Today, I will focus mostly on the Economic Transition Scenario.</a:t>
            </a:r>
          </a:p>
          <a:p>
            <a:pPr marL="171450" marR="0" lvl="0" indent="-171450" algn="l" defTabSz="75666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This scenario helps us understand where the system moves on economics alone and then  allows us to discuss what additional measures would be needed to achieve other outcomes.</a:t>
            </a:r>
          </a:p>
          <a:p>
            <a:pPr marL="171450" marR="0" lvl="0" indent="-171450" algn="l" defTabSz="75666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I will start with the sub-sectoral shifts in power, transport and grids. These are the areas where the transition is already most visible, and where most of the capital is flowing.</a:t>
            </a:r>
          </a:p>
          <a:p>
            <a:pPr marL="171450" marR="0" lvl="0" indent="-171450" algn="l" defTabSz="75666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Then I will step back and show what these changes mean at a higher level.</a:t>
            </a:r>
          </a:p>
          <a:p>
            <a:pPr marL="171450" marR="0" lvl="0" indent="-171450" algn="l" defTabSz="75666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dirty="0"/>
          </a:p>
          <a:p>
            <a:pPr marL="0" marR="0" lvl="0" indent="0" algn="l" defTabSz="756664" rtl="0" eaLnBrk="1" fontAlgn="auto" latinLnBrk="0" hangingPunct="1">
              <a:lnSpc>
                <a:spcPct val="100000"/>
              </a:lnSpc>
              <a:spcBef>
                <a:spcPts val="0"/>
              </a:spcBef>
              <a:spcAft>
                <a:spcPts val="0"/>
              </a:spcAft>
              <a:buClrTx/>
              <a:buSzTx/>
              <a:buFontTx/>
              <a:buNone/>
              <a:tabLst/>
              <a:defRPr/>
            </a:pPr>
            <a:endParaRPr lang="en-US" sz="1000" dirty="0"/>
          </a:p>
          <a:p>
            <a:pPr marL="181240" marR="0" lvl="0" indent="-181240" algn="l" defTabSz="756664" rtl="0" eaLnBrk="1" fontAlgn="auto" latinLnBrk="0" hangingPunct="1">
              <a:lnSpc>
                <a:spcPct val="100000"/>
              </a:lnSpc>
              <a:spcBef>
                <a:spcPts val="0"/>
              </a:spcBef>
              <a:spcAft>
                <a:spcPts val="0"/>
              </a:spcAft>
              <a:buClrTx/>
              <a:buSzTx/>
              <a:buFontTx/>
              <a:buChar char="-"/>
              <a:tabLst/>
              <a:defRPr/>
            </a:pPr>
            <a:endParaRPr lang="en-US" sz="1000" dirty="0"/>
          </a:p>
          <a:p>
            <a:pPr marL="0" indent="0" defTabSz="756664">
              <a:buFontTx/>
              <a:buNone/>
              <a:defRPr/>
            </a:pPr>
            <a:endParaRPr lang="en-US" sz="1000" dirty="0"/>
          </a:p>
        </p:txBody>
      </p:sp>
      <p:sp>
        <p:nvSpPr>
          <p:cNvPr id="4" name="Slide Number Placeholder 3">
            <a:extLst>
              <a:ext uri="{FF2B5EF4-FFF2-40B4-BE49-F238E27FC236}">
                <a16:creationId xmlns:a16="http://schemas.microsoft.com/office/drawing/2014/main" id="{F4AB7E2A-6962-CAC1-E38D-42DC41F25760}"/>
              </a:ext>
            </a:extLst>
          </p:cNvPr>
          <p:cNvSpPr>
            <a:spLocks noGrp="1"/>
          </p:cNvSpPr>
          <p:nvPr>
            <p:ph type="sldNum" sz="quarter" idx="5"/>
          </p:nvPr>
        </p:nvSpPr>
        <p:spPr/>
        <p:txBody>
          <a:bodyPr/>
          <a:lstStyle/>
          <a:p>
            <a:fld id="{3F3C0FF5-A181-4807-820F-B1DC30B8B01A}" type="slidenum">
              <a:rPr lang="en-US" smtClean="0"/>
              <a:t>11</a:t>
            </a:fld>
            <a:endParaRPr lang="en-US"/>
          </a:p>
        </p:txBody>
      </p:sp>
    </p:spTree>
    <p:extLst>
      <p:ext uri="{BB962C8B-B14F-4D97-AF65-F5344CB8AC3E}">
        <p14:creationId xmlns:p14="http://schemas.microsoft.com/office/powerpoint/2010/main" val="1641520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F45BD-F082-9CB6-7E14-56BFD1C7ED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7D17F0-305F-67C3-DC3D-0AD17DAA1A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CFCECC-462A-8A7C-5F1C-312CD9BEA3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CA684C-7ED7-5A76-C32F-BBE4FDB71D18}"/>
              </a:ext>
            </a:extLst>
          </p:cNvPr>
          <p:cNvSpPr>
            <a:spLocks noGrp="1"/>
          </p:cNvSpPr>
          <p:nvPr>
            <p:ph type="sldNum" sz="quarter" idx="5"/>
          </p:nvPr>
        </p:nvSpPr>
        <p:spPr/>
        <p:txBody>
          <a:bodyPr/>
          <a:lstStyle/>
          <a:p>
            <a:fld id="{3F3C0FF5-A181-4807-820F-B1DC30B8B01A}" type="slidenum">
              <a:rPr lang="en-US" smtClean="0"/>
              <a:t>12</a:t>
            </a:fld>
            <a:endParaRPr lang="en-US" dirty="0"/>
          </a:p>
        </p:txBody>
      </p:sp>
    </p:spTree>
    <p:extLst>
      <p:ext uri="{BB962C8B-B14F-4D97-AF65-F5344CB8AC3E}">
        <p14:creationId xmlns:p14="http://schemas.microsoft.com/office/powerpoint/2010/main" val="3080622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53CFC-0508-05C6-175B-C76BD832CE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E1F22B-14E4-5F56-5D4D-EA9536AA46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288583-B0A6-EE75-5B7F-3CDA38ED533B}"/>
              </a:ext>
            </a:extLst>
          </p:cNvPr>
          <p:cNvSpPr>
            <a:spLocks noGrp="1"/>
          </p:cNvSpPr>
          <p:nvPr>
            <p:ph type="body" idx="1"/>
          </p:nvPr>
        </p:nvSpPr>
        <p:spPr/>
        <p:txBody>
          <a:bodyPr/>
          <a:lstStyle/>
          <a:p>
            <a:pPr defTabSz="756664">
              <a:defRPr/>
            </a:pPr>
            <a:endParaRPr lang="en-GB" dirty="0"/>
          </a:p>
          <a:p>
            <a:endParaRPr lang="en-GB" dirty="0"/>
          </a:p>
        </p:txBody>
      </p:sp>
      <p:sp>
        <p:nvSpPr>
          <p:cNvPr id="4" name="Slide Number Placeholder 3">
            <a:extLst>
              <a:ext uri="{FF2B5EF4-FFF2-40B4-BE49-F238E27FC236}">
                <a16:creationId xmlns:a16="http://schemas.microsoft.com/office/drawing/2014/main" id="{6552A4EC-189C-BF25-BBDE-FA9E4B31900A}"/>
              </a:ext>
            </a:extLst>
          </p:cNvPr>
          <p:cNvSpPr>
            <a:spLocks noGrp="1"/>
          </p:cNvSpPr>
          <p:nvPr>
            <p:ph type="sldNum" sz="quarter" idx="5"/>
          </p:nvPr>
        </p:nvSpPr>
        <p:spPr/>
        <p:txBody>
          <a:bodyPr/>
          <a:lstStyle/>
          <a:p>
            <a:fld id="{3F3C0FF5-A181-4807-820F-B1DC30B8B01A}" type="slidenum">
              <a:rPr lang="en-US" smtClean="0"/>
              <a:t>13</a:t>
            </a:fld>
            <a:endParaRPr lang="en-US" dirty="0"/>
          </a:p>
        </p:txBody>
      </p:sp>
    </p:spTree>
    <p:extLst>
      <p:ext uri="{BB962C8B-B14F-4D97-AF65-F5344CB8AC3E}">
        <p14:creationId xmlns:p14="http://schemas.microsoft.com/office/powerpoint/2010/main" val="11598045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63786-FFE0-D0AC-3037-EDD115B212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D47EA0-1664-9BE0-A575-36010BDFCC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DC57DB-05F2-B061-71B9-7E691089051F}"/>
              </a:ext>
            </a:extLst>
          </p:cNvPr>
          <p:cNvSpPr>
            <a:spLocks noGrp="1"/>
          </p:cNvSpPr>
          <p:nvPr>
            <p:ph type="body" idx="1"/>
          </p:nvPr>
        </p:nvSpPr>
        <p:spPr/>
        <p:txBody>
          <a:bodyPr/>
          <a:lstStyle/>
          <a:p>
            <a:pPr defTabSz="756664">
              <a:defRPr/>
            </a:pPr>
            <a:endParaRPr lang="en-GB" dirty="0"/>
          </a:p>
          <a:p>
            <a:endParaRPr lang="en-GB" dirty="0"/>
          </a:p>
        </p:txBody>
      </p:sp>
      <p:sp>
        <p:nvSpPr>
          <p:cNvPr id="4" name="Slide Number Placeholder 3">
            <a:extLst>
              <a:ext uri="{FF2B5EF4-FFF2-40B4-BE49-F238E27FC236}">
                <a16:creationId xmlns:a16="http://schemas.microsoft.com/office/drawing/2014/main" id="{3EE7AD49-F3C2-8CEB-A2ED-44E4EDF68A19}"/>
              </a:ext>
            </a:extLst>
          </p:cNvPr>
          <p:cNvSpPr>
            <a:spLocks noGrp="1"/>
          </p:cNvSpPr>
          <p:nvPr>
            <p:ph type="sldNum" sz="quarter" idx="5"/>
          </p:nvPr>
        </p:nvSpPr>
        <p:spPr/>
        <p:txBody>
          <a:bodyPr/>
          <a:lstStyle/>
          <a:p>
            <a:fld id="{3F3C0FF5-A181-4807-820F-B1DC30B8B01A}" type="slidenum">
              <a:rPr lang="en-US" smtClean="0"/>
              <a:t>14</a:t>
            </a:fld>
            <a:endParaRPr lang="en-US" dirty="0"/>
          </a:p>
        </p:txBody>
      </p:sp>
    </p:spTree>
    <p:extLst>
      <p:ext uri="{BB962C8B-B14F-4D97-AF65-F5344CB8AC3E}">
        <p14:creationId xmlns:p14="http://schemas.microsoft.com/office/powerpoint/2010/main" val="27244602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E5210-A08B-7E56-5993-EE4B3FF206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E7AC3C-D0C1-0EBA-C286-9A86468DB5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86CE4A-A8BE-3DC0-2DED-B8E399A0178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EECC223-48C4-5D2B-4FD2-B003894F4E1B}"/>
              </a:ext>
            </a:extLst>
          </p:cNvPr>
          <p:cNvSpPr>
            <a:spLocks noGrp="1"/>
          </p:cNvSpPr>
          <p:nvPr>
            <p:ph type="sldNum" sz="quarter" idx="5"/>
          </p:nvPr>
        </p:nvSpPr>
        <p:spPr/>
        <p:txBody>
          <a:bodyPr/>
          <a:lstStyle/>
          <a:p>
            <a:fld id="{3F3C0FF5-A181-4807-820F-B1DC30B8B01A}" type="slidenum">
              <a:rPr lang="en-US" smtClean="0"/>
              <a:t>15</a:t>
            </a:fld>
            <a:endParaRPr lang="en-US" dirty="0"/>
          </a:p>
        </p:txBody>
      </p:sp>
    </p:spTree>
    <p:extLst>
      <p:ext uri="{BB962C8B-B14F-4D97-AF65-F5344CB8AC3E}">
        <p14:creationId xmlns:p14="http://schemas.microsoft.com/office/powerpoint/2010/main" val="4263660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04DAB-AC93-7479-B0A7-38554D00B0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DD4495-9405-104C-293D-0A3AB4AE20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DB5AAC-F362-A044-093A-4A34830B381C}"/>
              </a:ext>
            </a:extLst>
          </p:cNvPr>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81F636F6-3892-E470-11D3-CCAFC43C0D56}"/>
              </a:ext>
            </a:extLst>
          </p:cNvPr>
          <p:cNvSpPr>
            <a:spLocks noGrp="1"/>
          </p:cNvSpPr>
          <p:nvPr>
            <p:ph type="sldNum" sz="quarter" idx="5"/>
          </p:nvPr>
        </p:nvSpPr>
        <p:spPr/>
        <p:txBody>
          <a:bodyPr/>
          <a:lstStyle/>
          <a:p>
            <a:fld id="{3F3C0FF5-A181-4807-820F-B1DC30B8B01A}" type="slidenum">
              <a:rPr lang="en-US" smtClean="0"/>
              <a:t>16</a:t>
            </a:fld>
            <a:endParaRPr lang="en-US" dirty="0"/>
          </a:p>
        </p:txBody>
      </p:sp>
    </p:spTree>
    <p:extLst>
      <p:ext uri="{BB962C8B-B14F-4D97-AF65-F5344CB8AC3E}">
        <p14:creationId xmlns:p14="http://schemas.microsoft.com/office/powerpoint/2010/main" val="4089304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D1AEE-6898-AA9F-4997-8C5CD92A8F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34EEC0-0FC1-4353-4997-33A66B1E2A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05212B-5546-9920-A554-30EDB1414956}"/>
              </a:ext>
            </a:extLst>
          </p:cNvPr>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F9764974-0AE5-2100-D5BC-B01AA4E78412}"/>
              </a:ext>
            </a:extLst>
          </p:cNvPr>
          <p:cNvSpPr>
            <a:spLocks noGrp="1"/>
          </p:cNvSpPr>
          <p:nvPr>
            <p:ph type="sldNum" sz="quarter" idx="5"/>
          </p:nvPr>
        </p:nvSpPr>
        <p:spPr/>
        <p:txBody>
          <a:bodyPr/>
          <a:lstStyle/>
          <a:p>
            <a:fld id="{3F3C0FF5-A181-4807-820F-B1DC30B8B01A}" type="slidenum">
              <a:rPr lang="en-US" smtClean="0"/>
              <a:t>17</a:t>
            </a:fld>
            <a:endParaRPr lang="en-US" dirty="0"/>
          </a:p>
        </p:txBody>
      </p:sp>
    </p:spTree>
    <p:extLst>
      <p:ext uri="{BB962C8B-B14F-4D97-AF65-F5344CB8AC3E}">
        <p14:creationId xmlns:p14="http://schemas.microsoft.com/office/powerpoint/2010/main" val="40425850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7D252-FED4-C3F2-10A2-505B4C8D17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6BDDA5-6B40-98E4-345D-0132252564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83B429-2B58-EB57-266B-798982205C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52BBF0-AEA5-1294-B3DB-18C5A4B9A0E8}"/>
              </a:ext>
            </a:extLst>
          </p:cNvPr>
          <p:cNvSpPr>
            <a:spLocks noGrp="1"/>
          </p:cNvSpPr>
          <p:nvPr>
            <p:ph type="sldNum" sz="quarter" idx="5"/>
          </p:nvPr>
        </p:nvSpPr>
        <p:spPr/>
        <p:txBody>
          <a:bodyPr/>
          <a:lstStyle/>
          <a:p>
            <a:fld id="{3F3C0FF5-A181-4807-820F-B1DC30B8B01A}" type="slidenum">
              <a:rPr lang="en-US" smtClean="0"/>
              <a:t>18</a:t>
            </a:fld>
            <a:endParaRPr lang="en-US" dirty="0"/>
          </a:p>
        </p:txBody>
      </p:sp>
    </p:spTree>
    <p:extLst>
      <p:ext uri="{BB962C8B-B14F-4D97-AF65-F5344CB8AC3E}">
        <p14:creationId xmlns:p14="http://schemas.microsoft.com/office/powerpoint/2010/main" val="38416340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45D8D-20DA-86A1-0C0C-737CC836FB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BFABAE-F5CE-EA6E-A27C-1A67AB7643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B60519-D722-725F-3ACC-B8BBE2D0771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07B9ED1-5061-1788-7F54-80FC9AB2BCB1}"/>
              </a:ext>
            </a:extLst>
          </p:cNvPr>
          <p:cNvSpPr>
            <a:spLocks noGrp="1"/>
          </p:cNvSpPr>
          <p:nvPr>
            <p:ph type="sldNum" sz="quarter" idx="5"/>
          </p:nvPr>
        </p:nvSpPr>
        <p:spPr/>
        <p:txBody>
          <a:bodyPr/>
          <a:lstStyle/>
          <a:p>
            <a:fld id="{3F3C0FF5-A181-4807-820F-B1DC30B8B01A}" type="slidenum">
              <a:rPr lang="en-US" smtClean="0"/>
              <a:t>19</a:t>
            </a:fld>
            <a:endParaRPr lang="en-US" dirty="0"/>
          </a:p>
        </p:txBody>
      </p:sp>
    </p:spTree>
    <p:extLst>
      <p:ext uri="{BB962C8B-B14F-4D97-AF65-F5344CB8AC3E}">
        <p14:creationId xmlns:p14="http://schemas.microsoft.com/office/powerpoint/2010/main" val="9746728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3F3C0FF5-A181-4807-820F-B1DC30B8B01A}" type="slidenum">
              <a:rPr lang="en-US" smtClean="0"/>
              <a:t>20</a:t>
            </a:fld>
            <a:endParaRPr lang="en-US" dirty="0"/>
          </a:p>
        </p:txBody>
      </p:sp>
    </p:spTree>
    <p:extLst>
      <p:ext uri="{BB962C8B-B14F-4D97-AF65-F5344CB8AC3E}">
        <p14:creationId xmlns:p14="http://schemas.microsoft.com/office/powerpoint/2010/main" val="17173962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E9D10-B772-FAFC-ABD4-FCEDAAB0CA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EC7851-BD70-78D5-3927-2FC4742CE2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D035FE-44B0-5634-704C-DA87027542C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EDE4A0C-60F9-384B-2E1C-F2805AA7F60D}"/>
              </a:ext>
            </a:extLst>
          </p:cNvPr>
          <p:cNvSpPr>
            <a:spLocks noGrp="1"/>
          </p:cNvSpPr>
          <p:nvPr>
            <p:ph type="sldNum" sz="quarter" idx="5"/>
          </p:nvPr>
        </p:nvSpPr>
        <p:spPr/>
        <p:txBody>
          <a:bodyPr/>
          <a:lstStyle/>
          <a:p>
            <a:fld id="{3F3C0FF5-A181-4807-820F-B1DC30B8B01A}" type="slidenum">
              <a:rPr lang="en-US" smtClean="0"/>
              <a:t>21</a:t>
            </a:fld>
            <a:endParaRPr lang="en-US" dirty="0"/>
          </a:p>
        </p:txBody>
      </p:sp>
    </p:spTree>
    <p:extLst>
      <p:ext uri="{BB962C8B-B14F-4D97-AF65-F5344CB8AC3E}">
        <p14:creationId xmlns:p14="http://schemas.microsoft.com/office/powerpoint/2010/main" val="30751185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7998C-1D10-54EA-9CAF-B7A5C27F31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B27E82-B69C-C118-01A5-B14F70C5A4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C39D12-989F-471A-5BB3-E9B1E3B7786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6C815CE-AA9F-495E-4586-5EF2A15AA31C}"/>
              </a:ext>
            </a:extLst>
          </p:cNvPr>
          <p:cNvSpPr>
            <a:spLocks noGrp="1"/>
          </p:cNvSpPr>
          <p:nvPr>
            <p:ph type="sldNum" sz="quarter" idx="5"/>
          </p:nvPr>
        </p:nvSpPr>
        <p:spPr/>
        <p:txBody>
          <a:bodyPr/>
          <a:lstStyle/>
          <a:p>
            <a:fld id="{3F3C0FF5-A181-4807-820F-B1DC30B8B01A}" type="slidenum">
              <a:rPr lang="en-US" smtClean="0"/>
              <a:t>22</a:t>
            </a:fld>
            <a:endParaRPr lang="en-US" dirty="0"/>
          </a:p>
        </p:txBody>
      </p:sp>
    </p:spTree>
    <p:extLst>
      <p:ext uri="{BB962C8B-B14F-4D97-AF65-F5344CB8AC3E}">
        <p14:creationId xmlns:p14="http://schemas.microsoft.com/office/powerpoint/2010/main" val="32602597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ED936-27E7-ADD1-0DBB-710E3A0BB3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D5F44F-6A4C-45FA-7D2C-288ECD4F3D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0A9142-FD19-EFF2-8E11-CB94475D8F5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E435081-4ED5-1FEC-B8FF-DE766BA14400}"/>
              </a:ext>
            </a:extLst>
          </p:cNvPr>
          <p:cNvSpPr>
            <a:spLocks noGrp="1"/>
          </p:cNvSpPr>
          <p:nvPr>
            <p:ph type="sldNum" sz="quarter" idx="5"/>
          </p:nvPr>
        </p:nvSpPr>
        <p:spPr/>
        <p:txBody>
          <a:bodyPr/>
          <a:lstStyle/>
          <a:p>
            <a:fld id="{3F3C0FF5-A181-4807-820F-B1DC30B8B01A}" type="slidenum">
              <a:rPr lang="en-US" smtClean="0"/>
              <a:t>23</a:t>
            </a:fld>
            <a:endParaRPr lang="en-US" dirty="0"/>
          </a:p>
        </p:txBody>
      </p:sp>
    </p:spTree>
    <p:extLst>
      <p:ext uri="{BB962C8B-B14F-4D97-AF65-F5344CB8AC3E}">
        <p14:creationId xmlns:p14="http://schemas.microsoft.com/office/powerpoint/2010/main" val="5846424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2B817-DC6A-D5F8-A448-A3454E6079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B775A3-CA2F-1634-EA3D-F6E8167F21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2DDCDC-E969-D6DF-5BFD-8231D2636136}"/>
              </a:ext>
            </a:extLst>
          </p:cNvPr>
          <p:cNvSpPr>
            <a:spLocks noGrp="1"/>
          </p:cNvSpPr>
          <p:nvPr>
            <p:ph type="body" idx="1"/>
          </p:nvPr>
        </p:nvSpPr>
        <p:spPr/>
        <p:txBody>
          <a:bodyPr/>
          <a:lstStyle/>
          <a:p>
            <a:pPr marL="171450" indent="-171450" defTabSz="756664">
              <a:buFont typeface="Arial" panose="020B0604020202020204" pitchFamily="34" charset="0"/>
              <a:buChar char="•"/>
              <a:defRPr/>
            </a:pPr>
            <a:endParaRPr lang="en-GB" dirty="0"/>
          </a:p>
        </p:txBody>
      </p:sp>
      <p:sp>
        <p:nvSpPr>
          <p:cNvPr id="4" name="Slide Number Placeholder 3">
            <a:extLst>
              <a:ext uri="{FF2B5EF4-FFF2-40B4-BE49-F238E27FC236}">
                <a16:creationId xmlns:a16="http://schemas.microsoft.com/office/drawing/2014/main" id="{8492D55E-5307-76FD-96B5-8AF7BF66DC4A}"/>
              </a:ext>
            </a:extLst>
          </p:cNvPr>
          <p:cNvSpPr>
            <a:spLocks noGrp="1"/>
          </p:cNvSpPr>
          <p:nvPr>
            <p:ph type="sldNum" sz="quarter" idx="5"/>
          </p:nvPr>
        </p:nvSpPr>
        <p:spPr/>
        <p:txBody>
          <a:bodyPr/>
          <a:lstStyle/>
          <a:p>
            <a:fld id="{3F3C0FF5-A181-4807-820F-B1DC30B8B01A}" type="slidenum">
              <a:rPr lang="en-US" smtClean="0"/>
              <a:t>24</a:t>
            </a:fld>
            <a:endParaRPr lang="en-US" dirty="0"/>
          </a:p>
        </p:txBody>
      </p:sp>
    </p:spTree>
    <p:extLst>
      <p:ext uri="{BB962C8B-B14F-4D97-AF65-F5344CB8AC3E}">
        <p14:creationId xmlns:p14="http://schemas.microsoft.com/office/powerpoint/2010/main" val="893168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3F3C0FF5-A181-4807-820F-B1DC30B8B01A}" type="slidenum">
              <a:rPr lang="en-US" smtClean="0"/>
              <a:t>25</a:t>
            </a:fld>
            <a:endParaRPr lang="en-US" dirty="0"/>
          </a:p>
        </p:txBody>
      </p:sp>
    </p:spTree>
    <p:extLst>
      <p:ext uri="{BB962C8B-B14F-4D97-AF65-F5344CB8AC3E}">
        <p14:creationId xmlns:p14="http://schemas.microsoft.com/office/powerpoint/2010/main" val="18336529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FC003-B283-3F40-7EBB-566C40BBEC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0CA04D-9926-C49B-D53B-D56BF03307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7E9105-3E52-ED59-BFD3-70E2717B658B}"/>
              </a:ext>
            </a:extLst>
          </p:cNvPr>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109D464F-8A28-0A55-1FB7-AFED3EFE1B0F}"/>
              </a:ext>
            </a:extLst>
          </p:cNvPr>
          <p:cNvSpPr>
            <a:spLocks noGrp="1"/>
          </p:cNvSpPr>
          <p:nvPr>
            <p:ph type="sldNum" sz="quarter" idx="5"/>
          </p:nvPr>
        </p:nvSpPr>
        <p:spPr/>
        <p:txBody>
          <a:bodyPr/>
          <a:lstStyle/>
          <a:p>
            <a:fld id="{3F3C0FF5-A181-4807-820F-B1DC30B8B01A}" type="slidenum">
              <a:rPr lang="en-US" smtClean="0"/>
              <a:t>26</a:t>
            </a:fld>
            <a:endParaRPr lang="en-US" dirty="0"/>
          </a:p>
        </p:txBody>
      </p:sp>
    </p:spTree>
    <p:extLst>
      <p:ext uri="{BB962C8B-B14F-4D97-AF65-F5344CB8AC3E}">
        <p14:creationId xmlns:p14="http://schemas.microsoft.com/office/powerpoint/2010/main" val="2953910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5162C-29B3-89B9-073A-885B510199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0F41BA-9F6A-F4C0-2C93-C99392FA4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FA0C0F-33F3-2542-D1AB-D58DE44017E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44B3B11-3E96-7963-ADE3-D8D42D95758F}"/>
              </a:ext>
            </a:extLst>
          </p:cNvPr>
          <p:cNvSpPr>
            <a:spLocks noGrp="1"/>
          </p:cNvSpPr>
          <p:nvPr>
            <p:ph type="sldNum" sz="quarter" idx="5"/>
          </p:nvPr>
        </p:nvSpPr>
        <p:spPr/>
        <p:txBody>
          <a:bodyPr/>
          <a:lstStyle/>
          <a:p>
            <a:fld id="{3F3C0FF5-A181-4807-820F-B1DC30B8B01A}" type="slidenum">
              <a:rPr lang="en-US" smtClean="0"/>
              <a:t>27</a:t>
            </a:fld>
            <a:endParaRPr lang="en-US" dirty="0"/>
          </a:p>
        </p:txBody>
      </p:sp>
    </p:spTree>
    <p:extLst>
      <p:ext uri="{BB962C8B-B14F-4D97-AF65-F5344CB8AC3E}">
        <p14:creationId xmlns:p14="http://schemas.microsoft.com/office/powerpoint/2010/main" val="36444911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826C6-CD77-A227-3122-E490E4D404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8334E8-E25C-9426-C416-6F9BD14941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E2C5A7-8314-DE77-C718-A9EA9734C511}"/>
              </a:ext>
            </a:extLst>
          </p:cNvPr>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FAFB5C4E-2461-F3EA-F09B-E43B6AF99BEB}"/>
              </a:ext>
            </a:extLst>
          </p:cNvPr>
          <p:cNvSpPr>
            <a:spLocks noGrp="1"/>
          </p:cNvSpPr>
          <p:nvPr>
            <p:ph type="sldNum" sz="quarter" idx="5"/>
          </p:nvPr>
        </p:nvSpPr>
        <p:spPr/>
        <p:txBody>
          <a:bodyPr/>
          <a:lstStyle/>
          <a:p>
            <a:fld id="{3F3C0FF5-A181-4807-820F-B1DC30B8B01A}" type="slidenum">
              <a:rPr lang="en-US" smtClean="0"/>
              <a:t>28</a:t>
            </a:fld>
            <a:endParaRPr lang="en-US" dirty="0"/>
          </a:p>
        </p:txBody>
      </p:sp>
    </p:spTree>
    <p:extLst>
      <p:ext uri="{BB962C8B-B14F-4D97-AF65-F5344CB8AC3E}">
        <p14:creationId xmlns:p14="http://schemas.microsoft.com/office/powerpoint/2010/main" val="6283705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4B074-7F2A-DB80-7C3E-F5A9A5051A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6AF116-E2E8-D1CA-2837-7311A765CF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090D06-EF83-AA88-DCB7-43B8A999407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79F5D0F-9706-D608-FC55-C733838F4B5F}"/>
              </a:ext>
            </a:extLst>
          </p:cNvPr>
          <p:cNvSpPr>
            <a:spLocks noGrp="1"/>
          </p:cNvSpPr>
          <p:nvPr>
            <p:ph type="sldNum" sz="quarter" idx="5"/>
          </p:nvPr>
        </p:nvSpPr>
        <p:spPr/>
        <p:txBody>
          <a:bodyPr/>
          <a:lstStyle/>
          <a:p>
            <a:fld id="{3F3C0FF5-A181-4807-820F-B1DC30B8B01A}" type="slidenum">
              <a:rPr lang="en-US" smtClean="0"/>
              <a:t>29</a:t>
            </a:fld>
            <a:endParaRPr lang="en-US" dirty="0"/>
          </a:p>
        </p:txBody>
      </p:sp>
    </p:spTree>
    <p:extLst>
      <p:ext uri="{BB962C8B-B14F-4D97-AF65-F5344CB8AC3E}">
        <p14:creationId xmlns:p14="http://schemas.microsoft.com/office/powerpoint/2010/main" val="20894360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3C0FF5-A181-4807-820F-B1DC30B8B01A}" type="slidenum">
              <a:rPr lang="en-US" smtClean="0"/>
              <a:t>30</a:t>
            </a:fld>
            <a:endParaRPr lang="en-US" dirty="0"/>
          </a:p>
        </p:txBody>
      </p:sp>
    </p:spTree>
    <p:extLst>
      <p:ext uri="{BB962C8B-B14F-4D97-AF65-F5344CB8AC3E}">
        <p14:creationId xmlns:p14="http://schemas.microsoft.com/office/powerpoint/2010/main" val="911413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3C0FF5-A181-4807-820F-B1DC30B8B01A}" type="slidenum">
              <a:rPr lang="en-US" smtClean="0"/>
              <a:t>31</a:t>
            </a:fld>
            <a:endParaRPr lang="en-US" dirty="0"/>
          </a:p>
        </p:txBody>
      </p:sp>
    </p:spTree>
    <p:extLst>
      <p:ext uri="{BB962C8B-B14F-4D97-AF65-F5344CB8AC3E}">
        <p14:creationId xmlns:p14="http://schemas.microsoft.com/office/powerpoint/2010/main" val="28060370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hyperlink" Target="mailto:support.bnef@bloomberg.net" TargetMode="External"/><Relationship Id="rId4" Type="http://schemas.openxmlformats.org/officeDocument/2006/relationships/hyperlink" Target="https://bloom.bg/29jlB0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Title Slide</a:t>
            </a:r>
            <a:endParaRPr lang="en-US" sz="639" dirty="0"/>
          </a:p>
        </p:txBody>
      </p:sp>
      <p:pic>
        <p:nvPicPr>
          <p:cNvPr id="6" name="DotsGrid"/>
          <p:cNvPicPr>
            <a:picLocks noChangeAspect="1"/>
          </p:cNvPicPr>
          <p:nvPr userDrawn="1"/>
        </p:nvPicPr>
        <p:blipFill>
          <a:blip r:embed="rId2"/>
          <a:stretch>
            <a:fillRect/>
          </a:stretch>
        </p:blipFill>
        <p:spPr>
          <a:xfrm>
            <a:off x="0" y="0"/>
            <a:ext cx="9144000" cy="5148322"/>
          </a:xfrm>
          <a:prstGeom prst="rect">
            <a:avLst/>
          </a:prstGeom>
        </p:spPr>
      </p:pic>
      <p:sp>
        <p:nvSpPr>
          <p:cNvPr id="9" name="ctsTitleImageBox"/>
          <p:cNvSpPr>
            <a:spLocks/>
          </p:cNvSpPr>
          <p:nvPr userDrawn="1"/>
        </p:nvSpPr>
        <p:spPr>
          <a:xfrm>
            <a:off x="6350400" y="0"/>
            <a:ext cx="2793600" cy="2596808"/>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639" noProof="0"/>
          </a:p>
        </p:txBody>
      </p:sp>
      <p:grpSp>
        <p:nvGrpSpPr>
          <p:cNvPr id="20" name="WhiteShapeOverlay"/>
          <p:cNvGrpSpPr/>
          <p:nvPr userDrawn="1"/>
        </p:nvGrpSpPr>
        <p:grpSpPr>
          <a:xfrm>
            <a:off x="-7896" y="-6485"/>
            <a:ext cx="9151896" cy="5160376"/>
            <a:chOff x="-7896" y="-6485"/>
            <a:chExt cx="9151896" cy="5160376"/>
          </a:xfrm>
          <a:solidFill>
            <a:schemeClr val="bg1"/>
          </a:solidFill>
        </p:grpSpPr>
        <p:sp>
          <p:nvSpPr>
            <p:cNvPr id="12" name="Freeform: Shape 11"/>
            <p:cNvSpPr/>
            <p:nvPr userDrawn="1"/>
          </p:nvSpPr>
          <p:spPr>
            <a:xfrm>
              <a:off x="-7896" y="-6485"/>
              <a:ext cx="7255329" cy="2593818"/>
            </a:xfrm>
            <a:custGeom>
              <a:avLst/>
              <a:gdLst>
                <a:gd name="connsiteX0" fmla="*/ 0 w 7284027"/>
                <a:gd name="connsiteY0" fmla="*/ 2566555 h 2566555"/>
                <a:gd name="connsiteX1" fmla="*/ 6348846 w 7284027"/>
                <a:gd name="connsiteY1" fmla="*/ 2566555 h 2566555"/>
                <a:gd name="connsiteX2" fmla="*/ 7284027 w 7284027"/>
                <a:gd name="connsiteY2" fmla="*/ 0 h 2566555"/>
                <a:gd name="connsiteX3" fmla="*/ 31173 w 7284027"/>
                <a:gd name="connsiteY3" fmla="*/ 0 h 2566555"/>
                <a:gd name="connsiteX4" fmla="*/ 0 w 7284027"/>
                <a:gd name="connsiteY4" fmla="*/ 2566555 h 2566555"/>
                <a:gd name="connsiteX0" fmla="*/ 0 w 7284027"/>
                <a:gd name="connsiteY0" fmla="*/ 2566555 h 2566555"/>
                <a:gd name="connsiteX1" fmla="*/ 6369733 w 7284027"/>
                <a:gd name="connsiteY1" fmla="*/ 2566555 h 2566555"/>
                <a:gd name="connsiteX2" fmla="*/ 7284027 w 7284027"/>
                <a:gd name="connsiteY2" fmla="*/ 0 h 2566555"/>
                <a:gd name="connsiteX3" fmla="*/ 31173 w 7284027"/>
                <a:gd name="connsiteY3" fmla="*/ 0 h 2566555"/>
                <a:gd name="connsiteX4" fmla="*/ 0 w 7284027"/>
                <a:gd name="connsiteY4" fmla="*/ 2566555 h 2566555"/>
                <a:gd name="connsiteX0" fmla="*/ 1417 w 7285444"/>
                <a:gd name="connsiteY0" fmla="*/ 2566555 h 2566555"/>
                <a:gd name="connsiteX1" fmla="*/ 6371150 w 7285444"/>
                <a:gd name="connsiteY1" fmla="*/ 2566555 h 2566555"/>
                <a:gd name="connsiteX2" fmla="*/ 7285444 w 7285444"/>
                <a:gd name="connsiteY2" fmla="*/ 0 h 2566555"/>
                <a:gd name="connsiteX3" fmla="*/ 0 w 7285444"/>
                <a:gd name="connsiteY3" fmla="*/ 6433 h 2566555"/>
                <a:gd name="connsiteX4" fmla="*/ 1417 w 7285444"/>
                <a:gd name="connsiteY4" fmla="*/ 2566555 h 2566555"/>
                <a:gd name="connsiteX0" fmla="*/ 7935 w 7291962"/>
                <a:gd name="connsiteY0" fmla="*/ 2566555 h 2566555"/>
                <a:gd name="connsiteX1" fmla="*/ 6377668 w 7291962"/>
                <a:gd name="connsiteY1" fmla="*/ 2566555 h 2566555"/>
                <a:gd name="connsiteX2" fmla="*/ 7291962 w 7291962"/>
                <a:gd name="connsiteY2" fmla="*/ 0 h 2566555"/>
                <a:gd name="connsiteX3" fmla="*/ 0 w 7291962"/>
                <a:gd name="connsiteY3" fmla="*/ 6433 h 2566555"/>
                <a:gd name="connsiteX4" fmla="*/ 7935 w 7291962"/>
                <a:gd name="connsiteY4" fmla="*/ 2566555 h 2566555"/>
                <a:gd name="connsiteX0" fmla="*/ 7935 w 7291962"/>
                <a:gd name="connsiteY0" fmla="*/ 2572988 h 2572988"/>
                <a:gd name="connsiteX1" fmla="*/ 6377668 w 7291962"/>
                <a:gd name="connsiteY1" fmla="*/ 2572988 h 2572988"/>
                <a:gd name="connsiteX2" fmla="*/ 7291962 w 7291962"/>
                <a:gd name="connsiteY2" fmla="*/ 6433 h 2572988"/>
                <a:gd name="connsiteX3" fmla="*/ 0 w 7291962"/>
                <a:gd name="connsiteY3" fmla="*/ 0 h 2572988"/>
                <a:gd name="connsiteX4" fmla="*/ 7935 w 7291962"/>
                <a:gd name="connsiteY4" fmla="*/ 2572988 h 2572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91962" h="2572988">
                  <a:moveTo>
                    <a:pt x="7935" y="2572988"/>
                  </a:moveTo>
                  <a:lnTo>
                    <a:pt x="6377668" y="2572988"/>
                  </a:lnTo>
                  <a:lnTo>
                    <a:pt x="7291962" y="6433"/>
                  </a:lnTo>
                  <a:lnTo>
                    <a:pt x="0" y="0"/>
                  </a:lnTo>
                  <a:cubicBezTo>
                    <a:pt x="472" y="853374"/>
                    <a:pt x="7463" y="1719614"/>
                    <a:pt x="7935" y="257298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Freeform: Shape 17"/>
            <p:cNvSpPr/>
            <p:nvPr userDrawn="1"/>
          </p:nvSpPr>
          <p:spPr>
            <a:xfrm>
              <a:off x="5434445" y="2587336"/>
              <a:ext cx="3709555" cy="2566555"/>
            </a:xfrm>
            <a:custGeom>
              <a:avLst/>
              <a:gdLst>
                <a:gd name="connsiteX0" fmla="*/ 904010 w 3709555"/>
                <a:gd name="connsiteY0" fmla="*/ 0 h 2566555"/>
                <a:gd name="connsiteX1" fmla="*/ 0 w 3709555"/>
                <a:gd name="connsiteY1" fmla="*/ 2566555 h 2566555"/>
                <a:gd name="connsiteX2" fmla="*/ 3709555 w 3709555"/>
                <a:gd name="connsiteY2" fmla="*/ 2566555 h 2566555"/>
                <a:gd name="connsiteX3" fmla="*/ 3709555 w 3709555"/>
                <a:gd name="connsiteY3" fmla="*/ 10391 h 2566555"/>
                <a:gd name="connsiteX4" fmla="*/ 904010 w 3709555"/>
                <a:gd name="connsiteY4" fmla="*/ 0 h 2566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9555" h="2566555">
                  <a:moveTo>
                    <a:pt x="904010" y="0"/>
                  </a:moveTo>
                  <a:lnTo>
                    <a:pt x="0" y="2566555"/>
                  </a:lnTo>
                  <a:lnTo>
                    <a:pt x="3709555" y="2566555"/>
                  </a:lnTo>
                  <a:lnTo>
                    <a:pt x="3709555" y="10391"/>
                  </a:lnTo>
                  <a:lnTo>
                    <a:pt x="90401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13" name="Lines"/>
          <p:cNvGrpSpPr/>
          <p:nvPr userDrawn="1"/>
        </p:nvGrpSpPr>
        <p:grpSpPr>
          <a:xfrm>
            <a:off x="-6348" y="0"/>
            <a:ext cx="9156698" cy="5143500"/>
            <a:chOff x="-6348" y="0"/>
            <a:chExt cx="9156698" cy="5143500"/>
          </a:xfrm>
        </p:grpSpPr>
        <p:sp>
          <p:nvSpPr>
            <p:cNvPr id="15" name="Line 5"/>
            <p:cNvSpPr>
              <a:spLocks noChangeShapeType="1"/>
            </p:cNvSpPr>
            <p:nvPr userDrawn="1"/>
          </p:nvSpPr>
          <p:spPr bwMode="auto">
            <a:xfrm>
              <a:off x="-6348" y="2587333"/>
              <a:ext cx="9156698" cy="0"/>
            </a:xfrm>
            <a:prstGeom prst="line">
              <a:avLst/>
            </a:prstGeom>
            <a:noFill/>
            <a:ln w="1270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noAutofit/>
            </a:bodyPr>
            <a:lstStyle/>
            <a:p>
              <a:endParaRPr lang="en-US" noProof="0"/>
            </a:p>
          </p:txBody>
        </p:sp>
        <p:sp>
          <p:nvSpPr>
            <p:cNvPr id="17" name="Line 6"/>
            <p:cNvSpPr>
              <a:spLocks noChangeShapeType="1"/>
            </p:cNvSpPr>
            <p:nvPr userDrawn="1"/>
          </p:nvSpPr>
          <p:spPr bwMode="auto">
            <a:xfrm flipV="1">
              <a:off x="5436096" y="0"/>
              <a:ext cx="1811338" cy="5143500"/>
            </a:xfrm>
            <a:prstGeom prst="line">
              <a:avLst/>
            </a:prstGeom>
            <a:noFill/>
            <a:ln w="1270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noAutofit/>
            </a:bodyPr>
            <a:lstStyle/>
            <a:p>
              <a:endParaRPr lang="en-US" noProof="0"/>
            </a:p>
          </p:txBody>
        </p:sp>
      </p:grpSp>
      <p:sp>
        <p:nvSpPr>
          <p:cNvPr id="2" name="ctsTitlePlaceholder"/>
          <p:cNvSpPr>
            <a:spLocks noGrp="1"/>
          </p:cNvSpPr>
          <p:nvPr userDrawn="1">
            <p:ph type="ctrTitle" hasCustomPrompt="1"/>
          </p:nvPr>
        </p:nvSpPr>
        <p:spPr>
          <a:xfrm>
            <a:off x="395535" y="1444904"/>
            <a:ext cx="5470277" cy="1102519"/>
          </a:xfrm>
        </p:spPr>
        <p:txBody>
          <a:bodyPr wrap="square" lIns="0" tIns="0" rIns="0" bIns="36000" anchor="b" anchorCtr="0">
            <a:noAutofit/>
          </a:bodyPr>
          <a:lstStyle>
            <a:lvl1pPr algn="l">
              <a:defRPr sz="4400" b="1" baseline="0"/>
            </a:lvl1pPr>
          </a:lstStyle>
          <a:p>
            <a:r>
              <a:rPr lang="en-US" noProof="0" dirty="0"/>
              <a:t>&lt;Presentation Title&gt;</a:t>
            </a:r>
          </a:p>
        </p:txBody>
      </p:sp>
      <p:sp>
        <p:nvSpPr>
          <p:cNvPr id="3" name="ctsSubtitlePlaceholder"/>
          <p:cNvSpPr>
            <a:spLocks noGrp="1"/>
          </p:cNvSpPr>
          <p:nvPr userDrawn="1">
            <p:ph type="subTitle" idx="1" hasCustomPrompt="1"/>
          </p:nvPr>
        </p:nvSpPr>
        <p:spPr>
          <a:xfrm>
            <a:off x="395536" y="2718646"/>
            <a:ext cx="4680983" cy="626701"/>
          </a:xfrm>
          <a:prstGeom prst="rect">
            <a:avLst/>
          </a:prstGeom>
          <a:solidFill>
            <a:schemeClr val="bg1">
              <a:alpha val="50000"/>
            </a:schemeClr>
          </a:solidFill>
        </p:spPr>
        <p:txBody>
          <a:bodyPr wrap="square" lIns="36000" tIns="36000" rIns="36000" bIns="36000">
            <a:spAutoFit/>
          </a:bodyPr>
          <a:lstStyle>
            <a:lvl1pPr marL="0" indent="0" algn="l">
              <a:spcBef>
                <a:spcPts val="0"/>
              </a:spcBef>
              <a:buNone/>
              <a:defRPr sz="1800" b="1" baseline="0">
                <a:solidFill>
                  <a:schemeClr val="accent2"/>
                </a:solidFill>
              </a:defRPr>
            </a:lvl1pPr>
            <a:lvl2pPr marL="342903" indent="0" algn="ctr">
              <a:buNone/>
              <a:defRPr>
                <a:solidFill>
                  <a:schemeClr val="tx1">
                    <a:tint val="75000"/>
                  </a:schemeClr>
                </a:solidFill>
              </a:defRPr>
            </a:lvl2pPr>
            <a:lvl3pPr marL="685804" indent="0" algn="ctr">
              <a:buNone/>
              <a:defRPr>
                <a:solidFill>
                  <a:schemeClr val="tx1">
                    <a:tint val="75000"/>
                  </a:schemeClr>
                </a:solidFill>
              </a:defRPr>
            </a:lvl3pPr>
            <a:lvl4pPr marL="1028707" indent="0" algn="ctr">
              <a:buNone/>
              <a:defRPr>
                <a:solidFill>
                  <a:schemeClr val="tx1">
                    <a:tint val="75000"/>
                  </a:schemeClr>
                </a:solidFill>
              </a:defRPr>
            </a:lvl4pPr>
            <a:lvl5pPr marL="1371609" indent="0" algn="ctr">
              <a:buNone/>
              <a:defRPr>
                <a:solidFill>
                  <a:schemeClr val="tx1">
                    <a:tint val="75000"/>
                  </a:schemeClr>
                </a:solidFill>
              </a:defRPr>
            </a:lvl5pPr>
            <a:lvl6pPr marL="1714511" indent="0" algn="ctr">
              <a:buNone/>
              <a:defRPr>
                <a:solidFill>
                  <a:schemeClr val="tx1">
                    <a:tint val="75000"/>
                  </a:schemeClr>
                </a:solidFill>
              </a:defRPr>
            </a:lvl6pPr>
            <a:lvl7pPr marL="2057413" indent="0" algn="ctr">
              <a:buNone/>
              <a:defRPr>
                <a:solidFill>
                  <a:schemeClr val="tx1">
                    <a:tint val="75000"/>
                  </a:schemeClr>
                </a:solidFill>
              </a:defRPr>
            </a:lvl7pPr>
            <a:lvl8pPr marL="2400316" indent="0" algn="ctr">
              <a:buNone/>
              <a:defRPr>
                <a:solidFill>
                  <a:schemeClr val="tx1">
                    <a:tint val="75000"/>
                  </a:schemeClr>
                </a:solidFill>
              </a:defRPr>
            </a:lvl8pPr>
            <a:lvl9pPr marL="2743218" indent="0" algn="ctr">
              <a:buNone/>
              <a:defRPr>
                <a:solidFill>
                  <a:schemeClr val="tx1">
                    <a:tint val="75000"/>
                  </a:schemeClr>
                </a:solidFill>
              </a:defRPr>
            </a:lvl9pPr>
          </a:lstStyle>
          <a:p>
            <a:r>
              <a:rPr lang="en-US" noProof="0" dirty="0"/>
              <a:t>&lt;Sub title&gt;</a:t>
            </a:r>
          </a:p>
          <a:p>
            <a:endParaRPr lang="en-US" noProof="0" dirty="0"/>
          </a:p>
        </p:txBody>
      </p:sp>
      <p:sp>
        <p:nvSpPr>
          <p:cNvPr id="10" name="Text Placeholder 9"/>
          <p:cNvSpPr>
            <a:spLocks noGrp="1"/>
          </p:cNvSpPr>
          <p:nvPr userDrawn="1">
            <p:ph type="body" sz="quarter" idx="11" hasCustomPrompt="1"/>
          </p:nvPr>
        </p:nvSpPr>
        <p:spPr>
          <a:xfrm>
            <a:off x="395536" y="3363838"/>
            <a:ext cx="2614762" cy="288032"/>
          </a:xfrm>
          <a:solidFill>
            <a:schemeClr val="bg1">
              <a:alpha val="50000"/>
            </a:schemeClr>
          </a:solidFill>
        </p:spPr>
        <p:txBody>
          <a:bodyPr wrap="square" lIns="36000" tIns="36000" rIns="36000" bIns="36000">
            <a:noAutofit/>
          </a:bodyPr>
          <a:lstStyle>
            <a:lvl1pPr marL="0" indent="0">
              <a:buNone/>
              <a:defRPr baseline="0"/>
            </a:lvl1pPr>
          </a:lstStyle>
          <a:p>
            <a:pPr lvl="0"/>
            <a:r>
              <a:rPr lang="en-US" noProof="0"/>
              <a:t>&lt;Insert name&gt;</a:t>
            </a:r>
          </a:p>
        </p:txBody>
      </p:sp>
      <p:sp>
        <p:nvSpPr>
          <p:cNvPr id="5" name="Date Placeholder 4"/>
          <p:cNvSpPr>
            <a:spLocks noGrp="1"/>
          </p:cNvSpPr>
          <p:nvPr userDrawn="1">
            <p:ph type="dt" sz="half" idx="12"/>
          </p:nvPr>
        </p:nvSpPr>
        <p:spPr>
          <a:xfrm>
            <a:off x="395536" y="4585099"/>
            <a:ext cx="1800000" cy="288147"/>
          </a:xfrm>
          <a:prstGeom prst="rect">
            <a:avLst/>
          </a:prstGeom>
          <a:solidFill>
            <a:schemeClr val="bg1">
              <a:alpha val="50000"/>
            </a:schemeClr>
          </a:solidFill>
        </p:spPr>
        <p:txBody>
          <a:bodyPr wrap="square" lIns="36000" tIns="36000" rIns="36000" bIns="36000">
            <a:spAutoFit/>
          </a:bodyPr>
          <a:lstStyle>
            <a:lvl1pPr marL="0" indent="0" rtl="0">
              <a:buFont typeface="Arial" panose="020B0604020202020204" pitchFamily="34" charset="0"/>
              <a:buNone/>
              <a:defRPr sz="1400">
                <a:solidFill>
                  <a:schemeClr val="accent2"/>
                </a:solidFill>
              </a:defRPr>
            </a:lvl1pPr>
          </a:lstStyle>
          <a:p>
            <a:r>
              <a:rPr lang="en-US" dirty="0"/>
              <a:t>&lt;Month D, YYYY&gt;</a:t>
            </a:r>
            <a:endParaRPr lang="en-US" noProof="0" dirty="0"/>
          </a:p>
        </p:txBody>
      </p:sp>
      <p:pic>
        <p:nvPicPr>
          <p:cNvPr id="8" name="Logo">
            <a:extLst>
              <a:ext uri="{FF2B5EF4-FFF2-40B4-BE49-F238E27FC236}">
                <a16:creationId xmlns:a16="http://schemas.microsoft.com/office/drawing/2014/main" id="{62A37627-A374-4528-BC28-AD86AB5295A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5400000">
            <a:off x="7864632" y="3890396"/>
            <a:ext cx="1778400" cy="258222"/>
          </a:xfrm>
          <a:prstGeom prst="rect">
            <a:avLst/>
          </a:prstGeom>
        </p:spPr>
      </p:pic>
    </p:spTree>
    <p:extLst>
      <p:ext uri="{BB962C8B-B14F-4D97-AF65-F5344CB8AC3E}">
        <p14:creationId xmlns:p14="http://schemas.microsoft.com/office/powerpoint/2010/main" val="300652678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5790952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400" b="1" i="0" baseline="0" dirty="0">
              <a:latin typeface="Arial" panose="020B0604020202020204" pitchFamily="34" charset="0"/>
              <a:ea typeface="+mj-ea"/>
              <a:cs typeface="+mj-cs"/>
              <a:sym typeface="Arial" panose="020B0604020202020204" pitchFamily="34" charset="0"/>
            </a:endParaRPr>
          </a:p>
        </p:txBody>
      </p:sp>
      <p:sp>
        <p:nvSpPr>
          <p:cNvPr id="2"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Contents</a:t>
            </a:r>
            <a:endParaRPr lang="en-US" sz="639" dirty="0"/>
          </a:p>
        </p:txBody>
      </p:sp>
      <p:graphicFrame>
        <p:nvGraphicFramePr>
          <p:cNvPr id="8" name="TocTable" hidden="1"/>
          <p:cNvGraphicFramePr>
            <a:graphicFrameLocks noGrp="1"/>
          </p:cNvGraphicFramePr>
          <p:nvPr userDrawn="1">
            <p:extLst>
              <p:ext uri="{D42A27DB-BD31-4B8C-83A1-F6EECF244321}">
                <p14:modId xmlns:p14="http://schemas.microsoft.com/office/powerpoint/2010/main" val="2149103009"/>
              </p:ext>
            </p:extLst>
          </p:nvPr>
        </p:nvGraphicFramePr>
        <p:xfrm>
          <a:off x="385200" y="1276350"/>
          <a:ext cx="8375550" cy="2159495"/>
        </p:xfrm>
        <a:graphic>
          <a:graphicData uri="http://schemas.openxmlformats.org/drawingml/2006/table">
            <a:tbl>
              <a:tblPr firstRow="1" bandRow="1">
                <a:tableStyleId>{2D5ABB26-0587-4C30-8999-92F81FD0307C}</a:tableStyleId>
              </a:tblPr>
              <a:tblGrid>
                <a:gridCol w="7711136">
                  <a:extLst>
                    <a:ext uri="{9D8B030D-6E8A-4147-A177-3AD203B41FA5}">
                      <a16:colId xmlns:a16="http://schemas.microsoft.com/office/drawing/2014/main" val="3065122305"/>
                    </a:ext>
                  </a:extLst>
                </a:gridCol>
                <a:gridCol w="664414">
                  <a:extLst>
                    <a:ext uri="{9D8B030D-6E8A-4147-A177-3AD203B41FA5}">
                      <a16:colId xmlns:a16="http://schemas.microsoft.com/office/drawing/2014/main" val="2886275166"/>
                    </a:ext>
                  </a:extLst>
                </a:gridCol>
              </a:tblGrid>
              <a:tr h="431899">
                <a:tc>
                  <a:txBody>
                    <a:bodyPr/>
                    <a:lstStyle/>
                    <a:p>
                      <a:r>
                        <a:rPr lang="en-US" sz="1800" b="0" dirty="0">
                          <a:ln>
                            <a:noFill/>
                          </a:ln>
                          <a:latin typeface="+mn-lt"/>
                        </a:rPr>
                        <a:t>Select</a:t>
                      </a:r>
                      <a:r>
                        <a:rPr lang="en-US" sz="1800" b="0" baseline="0" dirty="0">
                          <a:ln>
                            <a:noFill/>
                          </a:ln>
                          <a:latin typeface="+mn-lt"/>
                        </a:rPr>
                        <a:t> ‘Update Toc’ to populate this Table of Contents</a:t>
                      </a:r>
                      <a:endParaRPr lang="en-GB" sz="1800" b="0" dirty="0">
                        <a:ln>
                          <a:noFill/>
                        </a:ln>
                        <a:solidFill>
                          <a:schemeClr val="tx1"/>
                        </a:solidFill>
                        <a:latin typeface="+mn-lt"/>
                      </a:endParaRPr>
                    </a:p>
                  </a:txBody>
                  <a:tcPr marL="0" marR="0" marT="0" marB="0" anchor="ctr">
                    <a:lnB w="6350" cap="flat" cmpd="sng" algn="ctr">
                      <a:solidFill>
                        <a:schemeClr val="tx2"/>
                      </a:solidFill>
                      <a:prstDash val="solid"/>
                      <a:round/>
                      <a:headEnd type="none" w="med" len="med"/>
                      <a:tailEnd type="none" w="med" len="med"/>
                    </a:lnB>
                  </a:tcPr>
                </a:tc>
                <a:tc>
                  <a:txBody>
                    <a:bodyPr/>
                    <a:lstStyle/>
                    <a:p>
                      <a:pPr marL="0" marR="0" lvl="0" indent="0" algn="r" defTabSz="914406" rtl="0" eaLnBrk="1" fontAlgn="auto" latinLnBrk="0" hangingPunct="1">
                        <a:lnSpc>
                          <a:spcPct val="100000"/>
                        </a:lnSpc>
                        <a:spcBef>
                          <a:spcPts val="0"/>
                        </a:spcBef>
                        <a:spcAft>
                          <a:spcPts val="0"/>
                        </a:spcAft>
                        <a:buClrTx/>
                        <a:buSzTx/>
                        <a:buFontTx/>
                        <a:buNone/>
                        <a:tabLst/>
                        <a:defRPr/>
                      </a:pPr>
                      <a:r>
                        <a:rPr lang="en-GB" sz="1800" b="0" u="none" baseline="0" dirty="0">
                          <a:ln>
                            <a:noFill/>
                          </a:ln>
                          <a:solidFill>
                            <a:schemeClr val="accent2"/>
                          </a:solidFill>
                          <a:uFill>
                            <a:solidFill>
                              <a:schemeClr val="bg1"/>
                            </a:solidFill>
                          </a:uFill>
                          <a:latin typeface="+mn-lt"/>
                          <a:sym typeface="Wingdings 3"/>
                        </a:rPr>
                        <a:t>#</a:t>
                      </a:r>
                      <a:endParaRPr kumimoji="0" lang="en-GB" sz="1800" b="0" i="0" u="none" strike="noStrike" kern="1200" cap="none" spc="0" normalizeH="0" baseline="0" noProof="0" dirty="0">
                        <a:ln>
                          <a:noFill/>
                        </a:ln>
                        <a:solidFill>
                          <a:schemeClr val="accent2"/>
                        </a:solidFill>
                        <a:effectLst/>
                        <a:uLnTx/>
                        <a:uFill>
                          <a:solidFill>
                            <a:schemeClr val="bg1"/>
                          </a:solidFill>
                        </a:uFill>
                        <a:latin typeface="+mn-lt"/>
                        <a:ea typeface="+mn-ea"/>
                        <a:cs typeface="+mn-cs"/>
                      </a:endParaRPr>
                    </a:p>
                  </a:txBody>
                  <a:tcPr marL="0" marR="0" marT="0" marB="0" anchor="ctr">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659622293"/>
                  </a:ext>
                </a:extLst>
              </a:tr>
              <a:tr h="431899">
                <a:tc>
                  <a:txBody>
                    <a:bodyPr/>
                    <a:lstStyle/>
                    <a:p>
                      <a:pPr marL="0" marR="0" lvl="0" indent="0" algn="l" defTabSz="914406" rtl="0" eaLnBrk="1" fontAlgn="auto" latinLnBrk="0" hangingPunct="1">
                        <a:lnSpc>
                          <a:spcPct val="100000"/>
                        </a:lnSpc>
                        <a:spcBef>
                          <a:spcPts val="0"/>
                        </a:spcBef>
                        <a:spcAft>
                          <a:spcPts val="0"/>
                        </a:spcAft>
                        <a:buClrTx/>
                        <a:buSzTx/>
                        <a:buFontTx/>
                        <a:buNone/>
                        <a:tabLst/>
                        <a:defRPr/>
                      </a:pPr>
                      <a:r>
                        <a:rPr lang="en-US" sz="1800" b="0" dirty="0">
                          <a:ln>
                            <a:noFill/>
                          </a:ln>
                          <a:latin typeface="+mn-lt"/>
                        </a:rPr>
                        <a:t>Section heading goes here</a:t>
                      </a:r>
                      <a:endParaRPr lang="en-GB" sz="1800" b="0" dirty="0">
                        <a:ln>
                          <a:noFill/>
                        </a:ln>
                        <a:solidFill>
                          <a:schemeClr val="tx1"/>
                        </a:solidFill>
                        <a:latin typeface="+mn-lt"/>
                      </a:endParaRPr>
                    </a:p>
                  </a:txBody>
                  <a:tcPr marL="0" marR="0" marT="0" marB="0" anchor="ct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r" defTabSz="914406" rtl="0" eaLnBrk="1" fontAlgn="auto" latinLnBrk="0" hangingPunct="1">
                        <a:lnSpc>
                          <a:spcPct val="100000"/>
                        </a:lnSpc>
                        <a:spcBef>
                          <a:spcPts val="0"/>
                        </a:spcBef>
                        <a:spcAft>
                          <a:spcPts val="0"/>
                        </a:spcAft>
                        <a:buClrTx/>
                        <a:buSzTx/>
                        <a:buFontTx/>
                        <a:buNone/>
                        <a:tabLst/>
                        <a:defRPr/>
                      </a:pPr>
                      <a:r>
                        <a:rPr lang="en-GB" sz="1800" b="0" u="none" dirty="0">
                          <a:ln>
                            <a:noFill/>
                          </a:ln>
                          <a:solidFill>
                            <a:schemeClr val="accent2"/>
                          </a:solidFill>
                          <a:latin typeface="+mn-lt"/>
                          <a:sym typeface="Wingdings 3"/>
                        </a:rPr>
                        <a:t>#</a:t>
                      </a:r>
                      <a:endParaRPr kumimoji="0" lang="en-GB" sz="1800" b="0" i="0" u="none" strike="noStrike" kern="1200" cap="none" spc="0" normalizeH="0" baseline="0" noProof="0" dirty="0">
                        <a:ln>
                          <a:noFill/>
                        </a:ln>
                        <a:solidFill>
                          <a:schemeClr val="accent2"/>
                        </a:solidFill>
                        <a:effectLst/>
                        <a:uLnTx/>
                        <a:uFillTx/>
                        <a:latin typeface="+mn-lt"/>
                        <a:ea typeface="+mn-ea"/>
                        <a:cs typeface="+mn-cs"/>
                      </a:endParaRPr>
                    </a:p>
                  </a:txBody>
                  <a:tcPr marL="0" marR="0" marT="0" marB="0" anchor="ct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516177298"/>
                  </a:ext>
                </a:extLst>
              </a:tr>
              <a:tr h="431899">
                <a:tc>
                  <a:txBody>
                    <a:bodyPr/>
                    <a:lstStyle/>
                    <a:p>
                      <a:pPr marL="0" marR="0" lvl="0" indent="0" algn="l" defTabSz="914406"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effectLst/>
                          <a:uLnTx/>
                          <a:uFillTx/>
                          <a:latin typeface="+mn-lt"/>
                        </a:rPr>
                        <a:t>Section heading goes here</a:t>
                      </a:r>
                      <a:endParaRPr kumimoji="0" lang="en-GB" sz="1800" b="0" i="0" u="none" strike="noStrike" kern="1200" cap="none" spc="0" normalizeH="0" baseline="0" noProof="0" dirty="0">
                        <a:ln>
                          <a:noFill/>
                        </a:ln>
                        <a:solidFill>
                          <a:prstClr val="black"/>
                        </a:solidFill>
                        <a:effectLst/>
                        <a:uLnTx/>
                        <a:uFillTx/>
                        <a:latin typeface="+mn-lt"/>
                        <a:ea typeface="+mn-ea"/>
                        <a:cs typeface="+mn-cs"/>
                      </a:endParaRPr>
                    </a:p>
                  </a:txBody>
                  <a:tcPr marL="0" marR="0" marT="0" marB="0" anchor="ct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r" defTabSz="914406" rtl="0" eaLnBrk="1" fontAlgn="auto" latinLnBrk="0" hangingPunct="1">
                        <a:lnSpc>
                          <a:spcPct val="100000"/>
                        </a:lnSpc>
                        <a:spcBef>
                          <a:spcPts val="0"/>
                        </a:spcBef>
                        <a:spcAft>
                          <a:spcPts val="0"/>
                        </a:spcAft>
                        <a:buClrTx/>
                        <a:buSzTx/>
                        <a:buFontTx/>
                        <a:buNone/>
                        <a:tabLst/>
                        <a:defRPr/>
                      </a:pPr>
                      <a:r>
                        <a:rPr lang="en-GB" sz="1800" b="0" u="none" dirty="0">
                          <a:ln>
                            <a:noFill/>
                          </a:ln>
                          <a:solidFill>
                            <a:schemeClr val="accent2"/>
                          </a:solidFill>
                          <a:latin typeface="+mn-lt"/>
                          <a:sym typeface="Wingdings 3"/>
                        </a:rPr>
                        <a:t>#</a:t>
                      </a:r>
                      <a:endParaRPr kumimoji="0" lang="en-GB" sz="1800" b="0" i="0" u="none" strike="noStrike" kern="1200" cap="none" spc="0" normalizeH="0" baseline="0" noProof="0" dirty="0">
                        <a:ln>
                          <a:noFill/>
                        </a:ln>
                        <a:solidFill>
                          <a:schemeClr val="accent2"/>
                        </a:solidFill>
                        <a:effectLst/>
                        <a:uLnTx/>
                        <a:uFillTx/>
                        <a:latin typeface="+mn-lt"/>
                        <a:ea typeface="+mn-ea"/>
                        <a:cs typeface="+mn-cs"/>
                      </a:endParaRPr>
                    </a:p>
                  </a:txBody>
                  <a:tcPr marL="0" marR="0" marT="0" marB="0" anchor="ct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41901084"/>
                  </a:ext>
                </a:extLst>
              </a:tr>
              <a:tr h="431899">
                <a:tc>
                  <a:txBody>
                    <a:bodyPr/>
                    <a:lstStyle/>
                    <a:p>
                      <a:pPr marL="0" marR="0" lvl="0" indent="0" algn="l" defTabSz="914406"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effectLst/>
                          <a:uLnTx/>
                          <a:uFillTx/>
                          <a:latin typeface="+mn-lt"/>
                        </a:rPr>
                        <a:t>Section heading goes here</a:t>
                      </a:r>
                      <a:endParaRPr kumimoji="0" lang="en-GB" sz="1800" b="0" i="0" u="none" strike="noStrike" kern="1200" cap="none" spc="0" normalizeH="0" baseline="0" noProof="0" dirty="0">
                        <a:ln>
                          <a:noFill/>
                        </a:ln>
                        <a:solidFill>
                          <a:prstClr val="black"/>
                        </a:solidFill>
                        <a:effectLst/>
                        <a:uLnTx/>
                        <a:uFillTx/>
                        <a:latin typeface="+mn-lt"/>
                        <a:ea typeface="+mn-ea"/>
                        <a:cs typeface="+mn-cs"/>
                      </a:endParaRPr>
                    </a:p>
                  </a:txBody>
                  <a:tcPr marL="0" marR="0" marT="0" marB="0" anchor="ct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r" defTabSz="914406" rtl="0" eaLnBrk="1" fontAlgn="auto" latinLnBrk="0" hangingPunct="1">
                        <a:lnSpc>
                          <a:spcPct val="100000"/>
                        </a:lnSpc>
                        <a:spcBef>
                          <a:spcPts val="0"/>
                        </a:spcBef>
                        <a:spcAft>
                          <a:spcPts val="0"/>
                        </a:spcAft>
                        <a:buClrTx/>
                        <a:buSzTx/>
                        <a:buFontTx/>
                        <a:buNone/>
                        <a:tabLst/>
                        <a:defRPr/>
                      </a:pPr>
                      <a:r>
                        <a:rPr lang="en-GB" sz="1800" b="0" u="none" dirty="0">
                          <a:ln>
                            <a:noFill/>
                          </a:ln>
                          <a:solidFill>
                            <a:schemeClr val="accent2"/>
                          </a:solidFill>
                          <a:latin typeface="+mn-lt"/>
                          <a:sym typeface="Wingdings 3"/>
                        </a:rPr>
                        <a:t>#</a:t>
                      </a:r>
                      <a:endParaRPr kumimoji="0" lang="en-GB" sz="1800" b="0" i="0" u="none" strike="noStrike" kern="1200" cap="none" spc="0" normalizeH="0" baseline="0" noProof="0" dirty="0">
                        <a:ln>
                          <a:noFill/>
                        </a:ln>
                        <a:solidFill>
                          <a:schemeClr val="accent2"/>
                        </a:solidFill>
                        <a:effectLst/>
                        <a:uLnTx/>
                        <a:uFillTx/>
                        <a:latin typeface="+mn-lt"/>
                        <a:ea typeface="+mn-ea"/>
                        <a:cs typeface="+mn-cs"/>
                      </a:endParaRPr>
                    </a:p>
                  </a:txBody>
                  <a:tcPr marL="0" marR="0" marT="0" marB="0" anchor="ct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090540540"/>
                  </a:ext>
                </a:extLst>
              </a:tr>
              <a:tr h="431899">
                <a:tc>
                  <a:txBody>
                    <a:bodyPr/>
                    <a:lstStyle/>
                    <a:p>
                      <a:pPr marL="0" marR="0" lvl="0" indent="0" algn="l" defTabSz="914406"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effectLst/>
                          <a:uLnTx/>
                          <a:uFillTx/>
                          <a:latin typeface="+mn-lt"/>
                        </a:rPr>
                        <a:t>Section heading goes here</a:t>
                      </a:r>
                      <a:endParaRPr kumimoji="0" lang="en-GB" sz="1800" b="0" i="0" u="none" strike="noStrike" kern="1200" cap="none" spc="0" normalizeH="0" baseline="0" noProof="0" dirty="0">
                        <a:ln>
                          <a:noFill/>
                        </a:ln>
                        <a:solidFill>
                          <a:prstClr val="black"/>
                        </a:solidFill>
                        <a:effectLst/>
                        <a:uLnTx/>
                        <a:uFillTx/>
                        <a:latin typeface="+mn-lt"/>
                        <a:ea typeface="+mn-ea"/>
                        <a:cs typeface="+mn-cs"/>
                      </a:endParaRPr>
                    </a:p>
                  </a:txBody>
                  <a:tcPr marL="0" marR="0" marT="0" marB="0" anchor="ct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r" defTabSz="914406" rtl="0" eaLnBrk="1" fontAlgn="auto" latinLnBrk="0" hangingPunct="1">
                        <a:lnSpc>
                          <a:spcPct val="100000"/>
                        </a:lnSpc>
                        <a:spcBef>
                          <a:spcPts val="0"/>
                        </a:spcBef>
                        <a:spcAft>
                          <a:spcPts val="0"/>
                        </a:spcAft>
                        <a:buClrTx/>
                        <a:buSzTx/>
                        <a:buFontTx/>
                        <a:buNone/>
                        <a:tabLst/>
                        <a:defRPr/>
                      </a:pPr>
                      <a:r>
                        <a:rPr lang="en-GB" sz="1800" b="0" u="none" dirty="0">
                          <a:ln>
                            <a:noFill/>
                          </a:ln>
                          <a:solidFill>
                            <a:schemeClr val="accent2"/>
                          </a:solidFill>
                          <a:latin typeface="+mn-lt"/>
                          <a:sym typeface="Wingdings 3"/>
                        </a:rPr>
                        <a:t>#</a:t>
                      </a:r>
                      <a:endParaRPr kumimoji="0" lang="en-GB" sz="1800" b="0" i="0" u="none" strike="noStrike" kern="1200" cap="none" spc="0" normalizeH="0" baseline="0" noProof="0" dirty="0">
                        <a:ln>
                          <a:noFill/>
                        </a:ln>
                        <a:solidFill>
                          <a:schemeClr val="accent2"/>
                        </a:solidFill>
                        <a:effectLst/>
                        <a:uLnTx/>
                        <a:uFillTx/>
                        <a:latin typeface="+mn-lt"/>
                        <a:ea typeface="+mn-ea"/>
                        <a:cs typeface="+mn-cs"/>
                      </a:endParaRPr>
                    </a:p>
                  </a:txBody>
                  <a:tcPr marL="0" marR="0" marT="0" marB="0" anchor="ct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5" name="Title 4"/>
          <p:cNvSpPr>
            <a:spLocks noGrp="1"/>
          </p:cNvSpPr>
          <p:nvPr>
            <p:ph type="title" hasCustomPrompt="1"/>
          </p:nvPr>
        </p:nvSpPr>
        <p:spPr/>
        <p:txBody>
          <a:bodyPr/>
          <a:lstStyle>
            <a:lvl1pPr>
              <a:defRPr/>
            </a:lvl1pPr>
          </a:lstStyle>
          <a:p>
            <a:r>
              <a:rPr lang="en-US" dirty="0"/>
              <a:t>&lt;Table of contents&gt;</a:t>
            </a:r>
          </a:p>
        </p:txBody>
      </p:sp>
    </p:spTree>
    <p:extLst>
      <p:ext uri="{BB962C8B-B14F-4D97-AF65-F5344CB8AC3E}">
        <p14:creationId xmlns:p14="http://schemas.microsoft.com/office/powerpoint/2010/main" val="393813117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ivider">
    <p:spTree>
      <p:nvGrpSpPr>
        <p:cNvPr id="1" name=""/>
        <p:cNvGrpSpPr/>
        <p:nvPr/>
      </p:nvGrpSpPr>
      <p:grpSpPr>
        <a:xfrm>
          <a:off x="0" y="0"/>
          <a:ext cx="0" cy="0"/>
          <a:chOff x="0" y="0"/>
          <a:chExt cx="0" cy="0"/>
        </a:xfrm>
      </p:grpSpPr>
      <p:sp>
        <p:nvSpPr>
          <p:cNvPr id="4"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Divider</a:t>
            </a:r>
            <a:endParaRPr lang="en-US" sz="639" dirty="0"/>
          </a:p>
        </p:txBody>
      </p:sp>
      <p:sp>
        <p:nvSpPr>
          <p:cNvPr id="2" name="Title 1"/>
          <p:cNvSpPr>
            <a:spLocks noGrp="1"/>
          </p:cNvSpPr>
          <p:nvPr>
            <p:ph type="title" hasCustomPrompt="1"/>
          </p:nvPr>
        </p:nvSpPr>
        <p:spPr>
          <a:xfrm>
            <a:off x="384225" y="499603"/>
            <a:ext cx="5480969" cy="1021556"/>
          </a:xfrm>
        </p:spPr>
        <p:txBody>
          <a:bodyPr anchor="b" anchorCtr="0">
            <a:noAutofit/>
          </a:bodyPr>
          <a:lstStyle>
            <a:lvl1pPr algn="l">
              <a:lnSpc>
                <a:spcPts val="4423"/>
              </a:lnSpc>
              <a:defRPr sz="4000" b="1" cap="none" baseline="0"/>
            </a:lvl1pPr>
          </a:lstStyle>
          <a:p>
            <a:r>
              <a:rPr lang="en-US" noProof="0" dirty="0"/>
              <a:t>&lt;Insert section title&gt;</a:t>
            </a:r>
          </a:p>
        </p:txBody>
      </p:sp>
      <p:sp>
        <p:nvSpPr>
          <p:cNvPr id="3" name="Text Placeholder 2"/>
          <p:cNvSpPr>
            <a:spLocks noGrp="1"/>
          </p:cNvSpPr>
          <p:nvPr>
            <p:ph type="body" idx="1" hasCustomPrompt="1"/>
          </p:nvPr>
        </p:nvSpPr>
        <p:spPr>
          <a:xfrm>
            <a:off x="384225" y="1691576"/>
            <a:ext cx="5480969" cy="684201"/>
          </a:xfrm>
          <a:prstGeom prst="rect">
            <a:avLst/>
          </a:prstGeom>
        </p:spPr>
        <p:txBody>
          <a:bodyPr anchor="t" anchorCtr="0">
            <a:noAutofit/>
          </a:bodyPr>
          <a:lstStyle>
            <a:lvl1pPr marL="0" indent="0">
              <a:spcBef>
                <a:spcPts val="0"/>
              </a:spcBef>
              <a:buNone/>
              <a:defRPr sz="2000" b="1" baseline="0">
                <a:solidFill>
                  <a:schemeClr val="accent2"/>
                </a:solidFill>
              </a:defRPr>
            </a:lvl1pPr>
            <a:lvl2pPr marL="342903" indent="0">
              <a:buNone/>
              <a:defRPr sz="1350">
                <a:solidFill>
                  <a:schemeClr val="tx1">
                    <a:tint val="75000"/>
                  </a:schemeClr>
                </a:solidFill>
              </a:defRPr>
            </a:lvl2pPr>
            <a:lvl3pPr marL="685804" indent="0">
              <a:buNone/>
              <a:defRPr sz="1200">
                <a:solidFill>
                  <a:schemeClr val="tx1">
                    <a:tint val="75000"/>
                  </a:schemeClr>
                </a:solidFill>
              </a:defRPr>
            </a:lvl3pPr>
            <a:lvl4pPr marL="1028707" indent="0">
              <a:buNone/>
              <a:defRPr sz="1050">
                <a:solidFill>
                  <a:schemeClr val="tx1">
                    <a:tint val="75000"/>
                  </a:schemeClr>
                </a:solidFill>
              </a:defRPr>
            </a:lvl4pPr>
            <a:lvl5pPr marL="1371609" indent="0">
              <a:buNone/>
              <a:defRPr sz="1050">
                <a:solidFill>
                  <a:schemeClr val="tx1">
                    <a:tint val="75000"/>
                  </a:schemeClr>
                </a:solidFill>
              </a:defRPr>
            </a:lvl5pPr>
            <a:lvl6pPr marL="1714511" indent="0">
              <a:buNone/>
              <a:defRPr sz="1050">
                <a:solidFill>
                  <a:schemeClr val="tx1">
                    <a:tint val="75000"/>
                  </a:schemeClr>
                </a:solidFill>
              </a:defRPr>
            </a:lvl6pPr>
            <a:lvl7pPr marL="2057413" indent="0">
              <a:buNone/>
              <a:defRPr sz="1050">
                <a:solidFill>
                  <a:schemeClr val="tx1">
                    <a:tint val="75000"/>
                  </a:schemeClr>
                </a:solidFill>
              </a:defRPr>
            </a:lvl7pPr>
            <a:lvl8pPr marL="2400316" indent="0">
              <a:buNone/>
              <a:defRPr sz="1050">
                <a:solidFill>
                  <a:schemeClr val="tx1">
                    <a:tint val="75000"/>
                  </a:schemeClr>
                </a:solidFill>
              </a:defRPr>
            </a:lvl8pPr>
            <a:lvl9pPr marL="2743218" indent="0">
              <a:buNone/>
              <a:defRPr sz="1050">
                <a:solidFill>
                  <a:schemeClr val="tx1">
                    <a:tint val="75000"/>
                  </a:schemeClr>
                </a:solidFill>
              </a:defRPr>
            </a:lvl9pPr>
          </a:lstStyle>
          <a:p>
            <a:pPr lvl="0"/>
            <a:r>
              <a:rPr lang="en-US" noProof="0" dirty="0"/>
              <a:t>&lt;Insert section summary or subtitle&gt;</a:t>
            </a:r>
          </a:p>
        </p:txBody>
      </p:sp>
      <p:pic>
        <p:nvPicPr>
          <p:cNvPr id="5" name="Picture 4"/>
          <p:cNvPicPr>
            <a:picLocks noChangeAspect="1"/>
          </p:cNvPicPr>
          <p:nvPr userDrawn="1"/>
        </p:nvPicPr>
        <p:blipFill>
          <a:blip r:embed="rId2"/>
          <a:stretch>
            <a:fillRect/>
          </a:stretch>
        </p:blipFill>
        <p:spPr>
          <a:xfrm>
            <a:off x="6173788" y="2"/>
            <a:ext cx="2970212" cy="2740286"/>
          </a:xfrm>
          <a:prstGeom prst="rect">
            <a:avLst/>
          </a:prstGeom>
          <a:solidFill>
            <a:schemeClr val="bg1"/>
          </a:solidFill>
        </p:spPr>
      </p:pic>
    </p:spTree>
    <p:extLst>
      <p:ext uri="{BB962C8B-B14F-4D97-AF65-F5344CB8AC3E}">
        <p14:creationId xmlns:p14="http://schemas.microsoft.com/office/powerpoint/2010/main" val="29389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rge Char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31303491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400" b="1" i="0" baseline="0" dirty="0">
              <a:latin typeface="Arial" panose="020B0604020202020204" pitchFamily="34" charset="0"/>
              <a:ea typeface="+mj-ea"/>
              <a:cs typeface="+mj-cs"/>
              <a:sym typeface="Arial" panose="020B0604020202020204" pitchFamily="34" charset="0"/>
            </a:endParaRPr>
          </a:p>
        </p:txBody>
      </p:sp>
      <p:sp>
        <p:nvSpPr>
          <p:cNvPr id="4"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Two Boxes</a:t>
            </a:r>
            <a:endParaRPr lang="en-US" sz="639" dirty="0"/>
          </a:p>
        </p:txBody>
      </p:sp>
      <p:sp>
        <p:nvSpPr>
          <p:cNvPr id="13" name="ctsSource1"/>
          <p:cNvSpPr>
            <a:spLocks noGrp="1"/>
          </p:cNvSpPr>
          <p:nvPr>
            <p:ph type="body" sz="quarter" idx="13" hasCustomPrompt="1"/>
          </p:nvPr>
        </p:nvSpPr>
        <p:spPr>
          <a:xfrm>
            <a:off x="384224" y="4443958"/>
            <a:ext cx="8375599" cy="146895"/>
          </a:xfrm>
        </p:spPr>
        <p:txBody>
          <a:bodyPr anchor="b" anchorCtr="0">
            <a:noAutofit/>
          </a:bodyPr>
          <a:lstStyle>
            <a:lvl1pPr marL="0" indent="0">
              <a:buNone/>
              <a:defRPr sz="900" i="1"/>
            </a:lvl1pPr>
          </a:lstStyle>
          <a:p>
            <a:pPr lvl="0"/>
            <a:r>
              <a:rPr lang="en-US" dirty="0"/>
              <a:t>Click to add Source/Note</a:t>
            </a:r>
          </a:p>
        </p:txBody>
      </p:sp>
      <p:sp>
        <p:nvSpPr>
          <p:cNvPr id="3" name="Text Placeholder 2"/>
          <p:cNvSpPr>
            <a:spLocks noGrp="1"/>
          </p:cNvSpPr>
          <p:nvPr>
            <p:ph type="body" idx="1" hasCustomPrompt="1"/>
          </p:nvPr>
        </p:nvSpPr>
        <p:spPr>
          <a:xfrm>
            <a:off x="384225" y="1058986"/>
            <a:ext cx="8375601"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title&gt;</a:t>
            </a:r>
          </a:p>
        </p:txBody>
      </p:sp>
      <p:sp>
        <p:nvSpPr>
          <p:cNvPr id="11" name="Content Placeholder 5"/>
          <p:cNvSpPr>
            <a:spLocks noGrp="1"/>
          </p:cNvSpPr>
          <p:nvPr>
            <p:ph sz="quarter" idx="11" hasCustomPrompt="1"/>
          </p:nvPr>
        </p:nvSpPr>
        <p:spPr>
          <a:xfrm>
            <a:off x="384224" y="1347788"/>
            <a:ext cx="8375601" cy="3096170"/>
          </a:xfrm>
        </p:spPr>
        <p:txBody>
          <a:bodyPr>
            <a:noAutofit/>
          </a:bodyPr>
          <a:lstStyle>
            <a:lvl1pPr>
              <a:defRPr/>
            </a:lvl1pPr>
          </a:lstStyle>
          <a:p>
            <a:pPr lvl="0"/>
            <a:r>
              <a:rPr lang="en-US" dirty="0"/>
              <a:t>Insert text/chart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2" name="Title 1"/>
          <p:cNvSpPr>
            <a:spLocks noGrp="1"/>
          </p:cNvSpPr>
          <p:nvPr>
            <p:ph type="title" hasCustomPrompt="1"/>
          </p:nvPr>
        </p:nvSpPr>
        <p:spPr/>
        <p:txBody>
          <a:bodyPr/>
          <a:lstStyle>
            <a:lvl1pPr>
              <a:defRPr/>
            </a:lvl1pPr>
          </a:lstStyle>
          <a:p>
            <a:r>
              <a:rPr lang="en-US" dirty="0"/>
              <a:t>&lt;Insert key message&gt;</a:t>
            </a:r>
          </a:p>
        </p:txBody>
      </p:sp>
    </p:spTree>
    <p:extLst>
      <p:ext uri="{BB962C8B-B14F-4D97-AF65-F5344CB8AC3E}">
        <p14:creationId xmlns:p14="http://schemas.microsoft.com/office/powerpoint/2010/main" val="2077920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42015249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400" b="1" i="0" baseline="0" dirty="0">
              <a:latin typeface="Arial" panose="020B0604020202020204" pitchFamily="34" charset="0"/>
              <a:ea typeface="+mj-ea"/>
              <a:cs typeface="+mj-cs"/>
              <a:sym typeface="Arial" panose="020B0604020202020204" pitchFamily="34" charset="0"/>
            </a:endParaRPr>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Title and Content</a:t>
            </a:r>
            <a:endParaRPr lang="en-US" sz="639" dirty="0"/>
          </a:p>
        </p:txBody>
      </p:sp>
      <p:sp>
        <p:nvSpPr>
          <p:cNvPr id="8" name="ctsSource"/>
          <p:cNvSpPr>
            <a:spLocks noGrp="1"/>
          </p:cNvSpPr>
          <p:nvPr>
            <p:ph type="body" sz="quarter" idx="12" hasCustomPrompt="1"/>
          </p:nvPr>
        </p:nvSpPr>
        <p:spPr>
          <a:xfrm>
            <a:off x="384225" y="4443958"/>
            <a:ext cx="8375550" cy="146895"/>
          </a:xfrm>
        </p:spPr>
        <p:txBody>
          <a:bodyPr anchor="b" anchorCtr="0">
            <a:noAutofit/>
          </a:bodyPr>
          <a:lstStyle>
            <a:lvl1pPr marL="0" indent="0">
              <a:buNone/>
              <a:defRPr sz="900" i="1"/>
            </a:lvl1pPr>
          </a:lstStyle>
          <a:p>
            <a:pPr lvl="0"/>
            <a:r>
              <a:rPr lang="en-US" dirty="0"/>
              <a:t>Click to add Source/Note</a:t>
            </a:r>
          </a:p>
        </p:txBody>
      </p:sp>
      <p:sp>
        <p:nvSpPr>
          <p:cNvPr id="6" name="Content Placeholder 5"/>
          <p:cNvSpPr>
            <a:spLocks noGrp="1"/>
          </p:cNvSpPr>
          <p:nvPr>
            <p:ph sz="quarter" idx="11" hasCustomPrompt="1"/>
          </p:nvPr>
        </p:nvSpPr>
        <p:spPr>
          <a:xfrm>
            <a:off x="384855" y="1059582"/>
            <a:ext cx="8374449" cy="3384376"/>
          </a:xfrm>
        </p:spPr>
        <p:txBody>
          <a:bodyPr>
            <a:noAutofit/>
          </a:bodyPr>
          <a:lstStyle>
            <a:lvl1pPr>
              <a:defRPr baseline="0"/>
            </a:lvl1p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2" name="Title 1"/>
          <p:cNvSpPr>
            <a:spLocks noGrp="1"/>
          </p:cNvSpPr>
          <p:nvPr>
            <p:ph type="title" hasCustomPrompt="1"/>
          </p:nvPr>
        </p:nvSpPr>
        <p:spPr/>
        <p:txBody>
          <a:bodyPr/>
          <a:lstStyle>
            <a:lvl1pPr>
              <a:defRPr/>
            </a:lvl1pPr>
          </a:lstStyle>
          <a:p>
            <a:r>
              <a:rPr lang="en-US" dirty="0"/>
              <a:t>&lt;Insert key message&gt;</a:t>
            </a:r>
          </a:p>
        </p:txBody>
      </p:sp>
    </p:spTree>
    <p:extLst>
      <p:ext uri="{BB962C8B-B14F-4D97-AF65-F5344CB8AC3E}">
        <p14:creationId xmlns:p14="http://schemas.microsoft.com/office/powerpoint/2010/main" val="2102688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no source)">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41471225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400" b="1" i="0" baseline="0" dirty="0">
              <a:latin typeface="Arial" panose="020B0604020202020204" pitchFamily="34" charset="0"/>
              <a:ea typeface="+mj-ea"/>
              <a:cs typeface="+mj-cs"/>
              <a:sym typeface="Arial" panose="020B0604020202020204" pitchFamily="34" charset="0"/>
            </a:endParaRPr>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Title and Content (no source)</a:t>
            </a:r>
            <a:endParaRPr lang="en-US" sz="639" dirty="0"/>
          </a:p>
        </p:txBody>
      </p:sp>
      <p:sp>
        <p:nvSpPr>
          <p:cNvPr id="6" name="Content Placeholder 5"/>
          <p:cNvSpPr>
            <a:spLocks noGrp="1"/>
          </p:cNvSpPr>
          <p:nvPr>
            <p:ph sz="quarter" idx="11" hasCustomPrompt="1"/>
          </p:nvPr>
        </p:nvSpPr>
        <p:spPr>
          <a:xfrm>
            <a:off x="384855" y="1059582"/>
            <a:ext cx="8374449" cy="3528392"/>
          </a:xfrm>
        </p:spPr>
        <p:txBody>
          <a:bodyPr/>
          <a:lstStyle>
            <a:lvl1pPr>
              <a:defRPr/>
            </a:lvl1p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4" name="Title 3"/>
          <p:cNvSpPr>
            <a:spLocks noGrp="1"/>
          </p:cNvSpPr>
          <p:nvPr>
            <p:ph type="title" hasCustomPrompt="1"/>
          </p:nvPr>
        </p:nvSpPr>
        <p:spPr/>
        <p:txBody>
          <a:bodyPr/>
          <a:lstStyle>
            <a:lvl1pPr>
              <a:defRPr/>
            </a:lvl1pPr>
          </a:lstStyle>
          <a:p>
            <a:r>
              <a:rPr lang="en-US" dirty="0"/>
              <a:t>&lt;Insert key message&gt;</a:t>
            </a:r>
          </a:p>
        </p:txBody>
      </p:sp>
    </p:spTree>
    <p:extLst>
      <p:ext uri="{BB962C8B-B14F-4D97-AF65-F5344CB8AC3E}">
        <p14:creationId xmlns:p14="http://schemas.microsoft.com/office/powerpoint/2010/main" val="1360319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3 Chart with Text Box">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13273415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400" b="1" i="0" baseline="0" dirty="0">
              <a:latin typeface="Arial" panose="020B0604020202020204" pitchFamily="34" charset="0"/>
              <a:ea typeface="+mj-ea"/>
              <a:cs typeface="+mj-cs"/>
              <a:sym typeface="Arial" panose="020B0604020202020204" pitchFamily="34" charset="0"/>
            </a:endParaRPr>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Two Thirds and One Third</a:t>
            </a:r>
            <a:endParaRPr lang="en-US" sz="639" dirty="0"/>
          </a:p>
        </p:txBody>
      </p:sp>
      <p:sp>
        <p:nvSpPr>
          <p:cNvPr id="6" name="Content Placeholder 5"/>
          <p:cNvSpPr>
            <a:spLocks noGrp="1"/>
          </p:cNvSpPr>
          <p:nvPr>
            <p:ph sz="quarter" idx="11" hasCustomPrompt="1"/>
          </p:nvPr>
        </p:nvSpPr>
        <p:spPr>
          <a:xfrm>
            <a:off x="384225" y="1347613"/>
            <a:ext cx="5625263" cy="3096345"/>
          </a:xfrm>
        </p:spPr>
        <p:txBody>
          <a:bodyPr/>
          <a:lstStyle>
            <a:lvl1pPr>
              <a:defRPr/>
            </a:lvl1pPr>
          </a:lstStyle>
          <a:p>
            <a:pPr lvl="0"/>
            <a:r>
              <a:rPr lang="en-US" dirty="0"/>
              <a:t>Insert chart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10" name="Content Placeholder 5"/>
          <p:cNvSpPr>
            <a:spLocks noGrp="1"/>
          </p:cNvSpPr>
          <p:nvPr>
            <p:ph sz="quarter" idx="12" hasCustomPrompt="1"/>
          </p:nvPr>
        </p:nvSpPr>
        <p:spPr>
          <a:xfrm>
            <a:off x="6173389" y="1059582"/>
            <a:ext cx="2586387" cy="3528392"/>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4" name="Title 3"/>
          <p:cNvSpPr>
            <a:spLocks noGrp="1"/>
          </p:cNvSpPr>
          <p:nvPr>
            <p:ph type="title" hasCustomPrompt="1"/>
          </p:nvPr>
        </p:nvSpPr>
        <p:spPr/>
        <p:txBody>
          <a:bodyPr/>
          <a:lstStyle>
            <a:lvl1pPr>
              <a:defRPr sz="2400"/>
            </a:lvl1pPr>
          </a:lstStyle>
          <a:p>
            <a:r>
              <a:rPr lang="en-US" dirty="0"/>
              <a:t>&lt;Insert key message&gt;</a:t>
            </a:r>
          </a:p>
        </p:txBody>
      </p:sp>
      <p:sp>
        <p:nvSpPr>
          <p:cNvPr id="8" name="ctsSource1"/>
          <p:cNvSpPr>
            <a:spLocks noGrp="1"/>
          </p:cNvSpPr>
          <p:nvPr>
            <p:ph type="body" sz="quarter" idx="21" hasCustomPrompt="1"/>
          </p:nvPr>
        </p:nvSpPr>
        <p:spPr>
          <a:xfrm>
            <a:off x="381553" y="4443958"/>
            <a:ext cx="5627935" cy="144016"/>
          </a:xfrm>
        </p:spPr>
        <p:txBody>
          <a:bodyPr anchor="b" anchorCtr="0">
            <a:noAutofit/>
          </a:bodyPr>
          <a:lstStyle>
            <a:lvl1pPr marL="0" indent="0">
              <a:buNone/>
              <a:defRPr sz="900" i="1"/>
            </a:lvl1pPr>
          </a:lstStyle>
          <a:p>
            <a:pPr lvl="0"/>
            <a:r>
              <a:rPr lang="en-US" dirty="0"/>
              <a:t>Click to add Source/Note</a:t>
            </a:r>
          </a:p>
        </p:txBody>
      </p:sp>
      <p:sp>
        <p:nvSpPr>
          <p:cNvPr id="13" name="Text Placeholder 2">
            <a:extLst>
              <a:ext uri="{FF2B5EF4-FFF2-40B4-BE49-F238E27FC236}">
                <a16:creationId xmlns:a16="http://schemas.microsoft.com/office/drawing/2014/main" id="{EE916A56-BB89-FC2D-A9A5-BF488ECC6171}"/>
              </a:ext>
            </a:extLst>
          </p:cNvPr>
          <p:cNvSpPr>
            <a:spLocks noGrp="1"/>
          </p:cNvSpPr>
          <p:nvPr>
            <p:ph type="body" idx="1" hasCustomPrompt="1"/>
          </p:nvPr>
        </p:nvSpPr>
        <p:spPr>
          <a:xfrm>
            <a:off x="384225" y="1058986"/>
            <a:ext cx="5627935"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chart title&gt;</a:t>
            </a:r>
          </a:p>
        </p:txBody>
      </p:sp>
    </p:spTree>
    <p:extLst>
      <p:ext uri="{BB962C8B-B14F-4D97-AF65-F5344CB8AC3E}">
        <p14:creationId xmlns:p14="http://schemas.microsoft.com/office/powerpoint/2010/main" val="758617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3 Chart with Text Box (large fon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13273415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400" b="1" i="0" baseline="0" dirty="0">
              <a:latin typeface="Arial" panose="020B0604020202020204" pitchFamily="34" charset="0"/>
              <a:ea typeface="+mj-ea"/>
              <a:cs typeface="+mj-cs"/>
              <a:sym typeface="Arial" panose="020B0604020202020204" pitchFamily="34" charset="0"/>
            </a:endParaRPr>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Two Thirds and One Third</a:t>
            </a:r>
            <a:endParaRPr lang="en-US" sz="639" dirty="0"/>
          </a:p>
        </p:txBody>
      </p:sp>
      <p:sp>
        <p:nvSpPr>
          <p:cNvPr id="6" name="Content Placeholder 5"/>
          <p:cNvSpPr>
            <a:spLocks noGrp="1"/>
          </p:cNvSpPr>
          <p:nvPr>
            <p:ph sz="quarter" idx="11" hasCustomPrompt="1"/>
          </p:nvPr>
        </p:nvSpPr>
        <p:spPr>
          <a:xfrm>
            <a:off x="384225" y="1347614"/>
            <a:ext cx="5339904" cy="3039109"/>
          </a:xfrm>
        </p:spPr>
        <p:txBody>
          <a:bodyPr/>
          <a:lstStyle>
            <a:lvl1pPr>
              <a:buNone/>
              <a:defRPr sz="1200"/>
            </a:lvl1pPr>
            <a:lvl2pPr>
              <a:buFont typeface="Arial" panose="020B0604020202020204" pitchFamily="34" charset="0"/>
              <a:buNone/>
              <a:defRPr sz="1200"/>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vl6pPr>
              <a:buFont typeface="Arial" panose="020B0604020202020204" pitchFamily="34" charset="0"/>
              <a:buNone/>
              <a:defRPr/>
            </a:lvl6pPr>
            <a:lvl7pPr>
              <a:buFont typeface="Arial" panose="020B0604020202020204" pitchFamily="34" charset="0"/>
              <a:buNone/>
              <a:defRPr/>
            </a:lvl7pPr>
            <a:lvl8pPr>
              <a:buFont typeface="Arial" panose="020B0604020202020204" pitchFamily="34" charset="0"/>
              <a:buNone/>
              <a:defRPr/>
            </a:lvl8pPr>
            <a:lvl9pPr>
              <a:buFont typeface="Arial" panose="020B0604020202020204" pitchFamily="34" charset="0"/>
              <a:buNone/>
              <a:defRPr/>
            </a:lvl9pPr>
          </a:lstStyle>
          <a:p>
            <a:pPr lvl="0"/>
            <a:r>
              <a:rPr lang="en-US" dirty="0"/>
              <a:t>&lt;Insert chart here&gt;</a:t>
            </a:r>
          </a:p>
        </p:txBody>
      </p:sp>
      <p:sp>
        <p:nvSpPr>
          <p:cNvPr id="10" name="Content Placeholder 5"/>
          <p:cNvSpPr>
            <a:spLocks noGrp="1"/>
          </p:cNvSpPr>
          <p:nvPr>
            <p:ph sz="quarter" idx="12" hasCustomPrompt="1"/>
          </p:nvPr>
        </p:nvSpPr>
        <p:spPr>
          <a:xfrm>
            <a:off x="5796135" y="1347612"/>
            <a:ext cx="2963641" cy="3039109"/>
          </a:xfrm>
        </p:spPr>
        <p:txBody>
          <a:bodyPr/>
          <a:lstStyle>
            <a:lvl1pPr>
              <a:buFontTx/>
              <a:buNone/>
              <a:defRPr sz="1200"/>
            </a:lvl1pPr>
            <a:lvl2pPr>
              <a:buNone/>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dirty="0"/>
              <a:t>&lt;Insert text here&gt;</a:t>
            </a:r>
          </a:p>
        </p:txBody>
      </p:sp>
      <p:sp>
        <p:nvSpPr>
          <p:cNvPr id="4" name="Title 3"/>
          <p:cNvSpPr>
            <a:spLocks noGrp="1"/>
          </p:cNvSpPr>
          <p:nvPr>
            <p:ph type="title" hasCustomPrompt="1"/>
          </p:nvPr>
        </p:nvSpPr>
        <p:spPr/>
        <p:txBody>
          <a:bodyPr/>
          <a:lstStyle>
            <a:lvl1pPr>
              <a:defRPr sz="2400"/>
            </a:lvl1pPr>
          </a:lstStyle>
          <a:p>
            <a:r>
              <a:rPr lang="en-US" dirty="0"/>
              <a:t>&lt;Insert key message&gt;</a:t>
            </a:r>
          </a:p>
        </p:txBody>
      </p:sp>
      <p:sp>
        <p:nvSpPr>
          <p:cNvPr id="8" name="ctsSource1"/>
          <p:cNvSpPr>
            <a:spLocks noGrp="1"/>
          </p:cNvSpPr>
          <p:nvPr>
            <p:ph type="body" sz="quarter" idx="21" hasCustomPrompt="1"/>
          </p:nvPr>
        </p:nvSpPr>
        <p:spPr>
          <a:xfrm>
            <a:off x="381553" y="4443958"/>
            <a:ext cx="8364239" cy="144016"/>
          </a:xfrm>
        </p:spPr>
        <p:txBody>
          <a:bodyPr anchor="b" anchorCtr="0">
            <a:noAutofit/>
          </a:bodyPr>
          <a:lstStyle>
            <a:lvl1pPr marL="0" indent="0">
              <a:buNone/>
              <a:defRPr sz="800" i="1"/>
            </a:lvl1pPr>
          </a:lstStyle>
          <a:p>
            <a:pPr lvl="0"/>
            <a:r>
              <a:rPr lang="en-US" dirty="0"/>
              <a:t>Click to add Source/Note</a:t>
            </a:r>
          </a:p>
        </p:txBody>
      </p:sp>
      <p:sp>
        <p:nvSpPr>
          <p:cNvPr id="13" name="Text Placeholder 2">
            <a:extLst>
              <a:ext uri="{FF2B5EF4-FFF2-40B4-BE49-F238E27FC236}">
                <a16:creationId xmlns:a16="http://schemas.microsoft.com/office/drawing/2014/main" id="{EE916A56-BB89-FC2D-A9A5-BF488ECC6171}"/>
              </a:ext>
            </a:extLst>
          </p:cNvPr>
          <p:cNvSpPr>
            <a:spLocks noGrp="1"/>
          </p:cNvSpPr>
          <p:nvPr>
            <p:ph type="body" idx="1" hasCustomPrompt="1"/>
          </p:nvPr>
        </p:nvSpPr>
        <p:spPr>
          <a:xfrm>
            <a:off x="384225" y="1058986"/>
            <a:ext cx="8375552" cy="244939"/>
          </a:xfrm>
          <a:prstGeom prst="rect">
            <a:avLst/>
          </a:prstGeom>
        </p:spPr>
        <p:txBody>
          <a:bodyPr anchor="t" anchorCtr="0">
            <a:noAutofit/>
          </a:bodyPr>
          <a:lstStyle>
            <a:lvl1pPr marL="0" indent="0">
              <a:spcBef>
                <a:spcPts val="0"/>
              </a:spcBef>
              <a:buNone/>
              <a:defRPr sz="16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chart title&gt;</a:t>
            </a:r>
          </a:p>
        </p:txBody>
      </p:sp>
    </p:spTree>
    <p:extLst>
      <p:ext uri="{BB962C8B-B14F-4D97-AF65-F5344CB8AC3E}">
        <p14:creationId xmlns:p14="http://schemas.microsoft.com/office/powerpoint/2010/main" val="3240699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3 Box and Box">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13273415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400" b="1" i="0" baseline="0" dirty="0">
              <a:latin typeface="Arial" panose="020B0604020202020204" pitchFamily="34" charset="0"/>
              <a:ea typeface="+mj-ea"/>
              <a:cs typeface="+mj-cs"/>
              <a:sym typeface="Arial" panose="020B0604020202020204" pitchFamily="34" charset="0"/>
            </a:endParaRPr>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Two Thirds and One Third</a:t>
            </a:r>
            <a:endParaRPr lang="en-US" sz="639" dirty="0"/>
          </a:p>
        </p:txBody>
      </p:sp>
      <p:sp>
        <p:nvSpPr>
          <p:cNvPr id="6" name="Content Placeholder 5"/>
          <p:cNvSpPr>
            <a:spLocks noGrp="1"/>
          </p:cNvSpPr>
          <p:nvPr>
            <p:ph sz="quarter" idx="11" hasCustomPrompt="1"/>
          </p:nvPr>
        </p:nvSpPr>
        <p:spPr>
          <a:xfrm>
            <a:off x="384225" y="1059582"/>
            <a:ext cx="5480969" cy="3393549"/>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10" name="Content Placeholder 5"/>
          <p:cNvSpPr>
            <a:spLocks noGrp="1"/>
          </p:cNvSpPr>
          <p:nvPr>
            <p:ph sz="quarter" idx="12" hasCustomPrompt="1"/>
          </p:nvPr>
        </p:nvSpPr>
        <p:spPr>
          <a:xfrm>
            <a:off x="6173389" y="1059582"/>
            <a:ext cx="2586387" cy="3393549"/>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4" name="Title 3"/>
          <p:cNvSpPr>
            <a:spLocks noGrp="1"/>
          </p:cNvSpPr>
          <p:nvPr>
            <p:ph type="title" hasCustomPrompt="1"/>
          </p:nvPr>
        </p:nvSpPr>
        <p:spPr/>
        <p:txBody>
          <a:bodyPr/>
          <a:lstStyle>
            <a:lvl1pPr>
              <a:defRPr/>
            </a:lvl1pPr>
          </a:lstStyle>
          <a:p>
            <a:r>
              <a:rPr lang="en-US" dirty="0"/>
              <a:t>&lt;Insert key message&gt;</a:t>
            </a:r>
          </a:p>
        </p:txBody>
      </p:sp>
      <p:sp>
        <p:nvSpPr>
          <p:cNvPr id="8" name="ctsSource1"/>
          <p:cNvSpPr>
            <a:spLocks noGrp="1"/>
          </p:cNvSpPr>
          <p:nvPr>
            <p:ph type="body" sz="quarter" idx="21" hasCustomPrompt="1"/>
          </p:nvPr>
        </p:nvSpPr>
        <p:spPr>
          <a:xfrm>
            <a:off x="381554" y="4453131"/>
            <a:ext cx="5483640" cy="134843"/>
          </a:xfrm>
        </p:spPr>
        <p:txBody>
          <a:bodyPr anchor="b" anchorCtr="0">
            <a:noAutofit/>
          </a:bodyPr>
          <a:lstStyle>
            <a:lvl1pPr marL="0" indent="0">
              <a:buNone/>
              <a:defRPr sz="900" i="1"/>
            </a:lvl1pPr>
          </a:lstStyle>
          <a:p>
            <a:pPr lvl="0"/>
            <a:r>
              <a:rPr lang="en-US" dirty="0"/>
              <a:t>Click to add Source/Note</a:t>
            </a:r>
          </a:p>
        </p:txBody>
      </p:sp>
      <p:sp>
        <p:nvSpPr>
          <p:cNvPr id="9" name="ctsSource1"/>
          <p:cNvSpPr>
            <a:spLocks noGrp="1"/>
          </p:cNvSpPr>
          <p:nvPr>
            <p:ph type="body" sz="quarter" idx="20" hasCustomPrompt="1"/>
          </p:nvPr>
        </p:nvSpPr>
        <p:spPr>
          <a:xfrm>
            <a:off x="6173388" y="4471314"/>
            <a:ext cx="2567563" cy="116660"/>
          </a:xfrm>
        </p:spPr>
        <p:txBody>
          <a:bodyPr anchor="b" anchorCtr="0">
            <a:noAutofit/>
          </a:bodyPr>
          <a:lstStyle>
            <a:lvl1pPr marL="0" indent="0">
              <a:buNone/>
              <a:defRPr sz="900" i="1"/>
            </a:lvl1pPr>
          </a:lstStyle>
          <a:p>
            <a:pPr lvl="0"/>
            <a:r>
              <a:rPr lang="en-US" dirty="0"/>
              <a:t>Click to add Source/Note</a:t>
            </a:r>
          </a:p>
        </p:txBody>
      </p:sp>
    </p:spTree>
    <p:extLst>
      <p:ext uri="{BB962C8B-B14F-4D97-AF65-F5344CB8AC3E}">
        <p14:creationId xmlns:p14="http://schemas.microsoft.com/office/powerpoint/2010/main" val="582642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Boxes">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31303491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400" b="1" i="0" baseline="0" dirty="0">
              <a:latin typeface="Arial" panose="020B0604020202020204" pitchFamily="34" charset="0"/>
              <a:ea typeface="+mj-ea"/>
              <a:cs typeface="+mj-cs"/>
              <a:sym typeface="Arial" panose="020B0604020202020204" pitchFamily="34" charset="0"/>
            </a:endParaRPr>
          </a:p>
        </p:txBody>
      </p:sp>
      <p:sp>
        <p:nvSpPr>
          <p:cNvPr id="4"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Two Boxes</a:t>
            </a:r>
            <a:endParaRPr lang="en-US" sz="639" dirty="0"/>
          </a:p>
        </p:txBody>
      </p:sp>
      <p:sp>
        <p:nvSpPr>
          <p:cNvPr id="10" name="ctsSource2"/>
          <p:cNvSpPr>
            <a:spLocks noGrp="1"/>
          </p:cNvSpPr>
          <p:nvPr>
            <p:ph type="body" sz="quarter" idx="14" hasCustomPrompt="1"/>
          </p:nvPr>
        </p:nvSpPr>
        <p:spPr>
          <a:xfrm>
            <a:off x="4726800" y="4443958"/>
            <a:ext cx="4033282" cy="146895"/>
          </a:xfrm>
        </p:spPr>
        <p:txBody>
          <a:bodyPr anchor="b" anchorCtr="0">
            <a:noAutofit/>
          </a:bodyPr>
          <a:lstStyle>
            <a:lvl1pPr marL="0" indent="0">
              <a:buNone/>
              <a:defRPr sz="900" i="1"/>
            </a:lvl1pPr>
          </a:lstStyle>
          <a:p>
            <a:pPr lvl="0"/>
            <a:r>
              <a:rPr lang="en-US" dirty="0"/>
              <a:t>Click to add Source/Note</a:t>
            </a:r>
          </a:p>
        </p:txBody>
      </p:sp>
      <p:sp>
        <p:nvSpPr>
          <p:cNvPr id="13" name="ctsSource1"/>
          <p:cNvSpPr>
            <a:spLocks noGrp="1"/>
          </p:cNvSpPr>
          <p:nvPr>
            <p:ph type="body" sz="quarter" idx="13" hasCustomPrompt="1"/>
          </p:nvPr>
        </p:nvSpPr>
        <p:spPr>
          <a:xfrm>
            <a:off x="384225" y="4443958"/>
            <a:ext cx="4033282" cy="146895"/>
          </a:xfrm>
        </p:spPr>
        <p:txBody>
          <a:bodyPr anchor="b" anchorCtr="0">
            <a:noAutofit/>
          </a:bodyPr>
          <a:lstStyle>
            <a:lvl1pPr marL="0" indent="0">
              <a:buNone/>
              <a:defRPr sz="900" i="1"/>
            </a:lvl1pPr>
          </a:lstStyle>
          <a:p>
            <a:pPr lvl="0"/>
            <a:r>
              <a:rPr lang="en-US" dirty="0"/>
              <a:t>Click to add Source/Note</a:t>
            </a:r>
          </a:p>
        </p:txBody>
      </p:sp>
      <p:sp>
        <p:nvSpPr>
          <p:cNvPr id="3" name="Text Placeholder 2"/>
          <p:cNvSpPr>
            <a:spLocks noGrp="1"/>
          </p:cNvSpPr>
          <p:nvPr>
            <p:ph type="body" idx="1" hasCustomPrompt="1"/>
          </p:nvPr>
        </p:nvSpPr>
        <p:spPr>
          <a:xfrm>
            <a:off x="384225" y="1058986"/>
            <a:ext cx="4033283"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5" name="Text Placeholder 4"/>
          <p:cNvSpPr>
            <a:spLocks noGrp="1"/>
          </p:cNvSpPr>
          <p:nvPr>
            <p:ph type="body" sz="quarter" idx="3" hasCustomPrompt="1"/>
          </p:nvPr>
        </p:nvSpPr>
        <p:spPr>
          <a:xfrm>
            <a:off x="4726800" y="1058986"/>
            <a:ext cx="4033283"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11" name="Content Placeholder 5"/>
          <p:cNvSpPr>
            <a:spLocks noGrp="1"/>
          </p:cNvSpPr>
          <p:nvPr>
            <p:ph sz="quarter" idx="11" hasCustomPrompt="1"/>
          </p:nvPr>
        </p:nvSpPr>
        <p:spPr>
          <a:xfrm>
            <a:off x="384224" y="1347788"/>
            <a:ext cx="4033283" cy="3096170"/>
          </a:xfrm>
        </p:spPr>
        <p:txBody>
          <a:bodyPr>
            <a:noAutofit/>
          </a:body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12" name="Content Placeholder 5"/>
          <p:cNvSpPr>
            <a:spLocks noGrp="1"/>
          </p:cNvSpPr>
          <p:nvPr>
            <p:ph sz="quarter" idx="12" hasCustomPrompt="1"/>
          </p:nvPr>
        </p:nvSpPr>
        <p:spPr>
          <a:xfrm>
            <a:off x="4726800" y="1347788"/>
            <a:ext cx="4033283" cy="3096170"/>
          </a:xfrm>
        </p:spPr>
        <p:txBody>
          <a:bodyPr>
            <a:noAutofit/>
          </a:body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2" name="Title 1"/>
          <p:cNvSpPr>
            <a:spLocks noGrp="1"/>
          </p:cNvSpPr>
          <p:nvPr>
            <p:ph type="title" hasCustomPrompt="1"/>
          </p:nvPr>
        </p:nvSpPr>
        <p:spPr/>
        <p:txBody>
          <a:bodyPr/>
          <a:lstStyle>
            <a:lvl1pPr>
              <a:defRPr/>
            </a:lvl1pPr>
          </a:lstStyle>
          <a:p>
            <a:r>
              <a:rPr lang="en-US" dirty="0"/>
              <a:t>&lt;Insert key message&gt;</a:t>
            </a:r>
          </a:p>
        </p:txBody>
      </p:sp>
    </p:spTree>
    <p:extLst>
      <p:ext uri="{BB962C8B-B14F-4D97-AF65-F5344CB8AC3E}">
        <p14:creationId xmlns:p14="http://schemas.microsoft.com/office/powerpoint/2010/main" val="1409629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42901137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400" b="1" i="0" baseline="0" dirty="0">
              <a:latin typeface="Arial" panose="020B0604020202020204" pitchFamily="34" charset="0"/>
              <a:ea typeface="+mj-ea"/>
              <a:cs typeface="+mj-cs"/>
              <a:sym typeface="Arial" panose="020B0604020202020204" pitchFamily="34" charset="0"/>
            </a:endParaRPr>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Title and Two Content</a:t>
            </a:r>
            <a:endParaRPr lang="en-US" sz="639" dirty="0"/>
          </a:p>
        </p:txBody>
      </p:sp>
      <p:sp>
        <p:nvSpPr>
          <p:cNvPr id="11" name="ctsSource2"/>
          <p:cNvSpPr>
            <a:spLocks noGrp="1"/>
          </p:cNvSpPr>
          <p:nvPr>
            <p:ph type="body" sz="quarter" idx="14" hasCustomPrompt="1"/>
          </p:nvPr>
        </p:nvSpPr>
        <p:spPr>
          <a:xfrm>
            <a:off x="4726494" y="4443958"/>
            <a:ext cx="4033282" cy="146895"/>
          </a:xfrm>
        </p:spPr>
        <p:txBody>
          <a:bodyPr anchor="b" anchorCtr="0">
            <a:noAutofit/>
          </a:bodyPr>
          <a:lstStyle>
            <a:lvl1pPr marL="0" indent="0">
              <a:buNone/>
              <a:defRPr sz="900" i="1"/>
            </a:lvl1pPr>
          </a:lstStyle>
          <a:p>
            <a:pPr lvl="0"/>
            <a:r>
              <a:rPr lang="en-US" dirty="0"/>
              <a:t>Click to add Source</a:t>
            </a:r>
            <a:r>
              <a:rPr lang="en-US"/>
              <a:t>/Note</a:t>
            </a:r>
            <a:endParaRPr lang="en-US" dirty="0"/>
          </a:p>
        </p:txBody>
      </p:sp>
      <p:sp>
        <p:nvSpPr>
          <p:cNvPr id="9" name="ctsSource1"/>
          <p:cNvSpPr>
            <a:spLocks noGrp="1"/>
          </p:cNvSpPr>
          <p:nvPr>
            <p:ph type="body" sz="quarter" idx="13" hasCustomPrompt="1"/>
          </p:nvPr>
        </p:nvSpPr>
        <p:spPr>
          <a:xfrm>
            <a:off x="384225" y="4443958"/>
            <a:ext cx="4033282" cy="146895"/>
          </a:xfrm>
        </p:spPr>
        <p:txBody>
          <a:bodyPr anchor="b" anchorCtr="0">
            <a:noAutofit/>
          </a:bodyPr>
          <a:lstStyle>
            <a:lvl1pPr marL="0" indent="0">
              <a:buNone/>
              <a:defRPr sz="900" i="1"/>
            </a:lvl1pPr>
          </a:lstStyle>
          <a:p>
            <a:pPr lvl="0"/>
            <a:r>
              <a:rPr lang="en-US" dirty="0"/>
              <a:t>Click to add Source</a:t>
            </a:r>
            <a:r>
              <a:rPr lang="en-US"/>
              <a:t>/Note</a:t>
            </a:r>
            <a:endParaRPr lang="en-US" dirty="0"/>
          </a:p>
        </p:txBody>
      </p:sp>
      <p:sp>
        <p:nvSpPr>
          <p:cNvPr id="6" name="Content Placeholder 5"/>
          <p:cNvSpPr>
            <a:spLocks noGrp="1"/>
          </p:cNvSpPr>
          <p:nvPr>
            <p:ph sz="quarter" idx="11" hasCustomPrompt="1"/>
          </p:nvPr>
        </p:nvSpPr>
        <p:spPr>
          <a:xfrm>
            <a:off x="384224" y="1059160"/>
            <a:ext cx="4033283" cy="3384798"/>
          </a:xfrm>
        </p:spPr>
        <p:txBody>
          <a:bodyPr>
            <a:noAutofit/>
          </a:bodyPr>
          <a:lstStyle>
            <a:lvl1pPr>
              <a:defRPr/>
            </a:lvl1p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10" name="Content Placeholder 5"/>
          <p:cNvSpPr>
            <a:spLocks noGrp="1"/>
          </p:cNvSpPr>
          <p:nvPr>
            <p:ph sz="quarter" idx="12" hasCustomPrompt="1"/>
          </p:nvPr>
        </p:nvSpPr>
        <p:spPr>
          <a:xfrm>
            <a:off x="4726022" y="1059160"/>
            <a:ext cx="4033283" cy="3384798"/>
          </a:xfrm>
        </p:spPr>
        <p:txBody>
          <a:bodyPr>
            <a:noAutofit/>
          </a:body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a:t>Ninth level</a:t>
            </a:r>
            <a:endParaRPr lang="en-US" dirty="0"/>
          </a:p>
        </p:txBody>
      </p:sp>
      <p:sp>
        <p:nvSpPr>
          <p:cNvPr id="2" name="Title 1"/>
          <p:cNvSpPr>
            <a:spLocks noGrp="1"/>
          </p:cNvSpPr>
          <p:nvPr>
            <p:ph type="title" hasCustomPrompt="1"/>
          </p:nvPr>
        </p:nvSpPr>
        <p:spPr/>
        <p:txBody>
          <a:bodyPr/>
          <a:lstStyle>
            <a:lvl1pPr>
              <a:defRPr/>
            </a:lvl1pPr>
          </a:lstStyle>
          <a:p>
            <a:r>
              <a:rPr lang="en-US" dirty="0"/>
              <a:t>&lt;Insert key message&gt;</a:t>
            </a:r>
          </a:p>
        </p:txBody>
      </p:sp>
    </p:spTree>
    <p:extLst>
      <p:ext uri="{BB962C8B-B14F-4D97-AF65-F5344CB8AC3E}">
        <p14:creationId xmlns:p14="http://schemas.microsoft.com/office/powerpoint/2010/main" val="24020387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Boxes">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34472340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400" b="1" i="0" baseline="0" dirty="0">
              <a:latin typeface="Arial" panose="020B0604020202020204" pitchFamily="34" charset="0"/>
              <a:ea typeface="+mj-ea"/>
              <a:cs typeface="+mj-cs"/>
              <a:sym typeface="Arial" panose="020B0604020202020204" pitchFamily="34" charset="0"/>
            </a:endParaRPr>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Three Boxes</a:t>
            </a:r>
            <a:endParaRPr lang="en-US" sz="639" dirty="0"/>
          </a:p>
        </p:txBody>
      </p:sp>
      <p:sp>
        <p:nvSpPr>
          <p:cNvPr id="8" name="Content Placeholder 5"/>
          <p:cNvSpPr>
            <a:spLocks noGrp="1"/>
          </p:cNvSpPr>
          <p:nvPr>
            <p:ph sz="quarter" idx="12" hasCustomPrompt="1"/>
          </p:nvPr>
        </p:nvSpPr>
        <p:spPr>
          <a:xfrm>
            <a:off x="6173389" y="1347788"/>
            <a:ext cx="2586387" cy="3096170"/>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11" name="Content Placeholder 5"/>
          <p:cNvSpPr>
            <a:spLocks noGrp="1"/>
          </p:cNvSpPr>
          <p:nvPr>
            <p:ph sz="quarter" idx="13" hasCustomPrompt="1"/>
          </p:nvPr>
        </p:nvSpPr>
        <p:spPr>
          <a:xfrm>
            <a:off x="3278807" y="1347788"/>
            <a:ext cx="2586387" cy="3096170"/>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12" name="Content Placeholder 5"/>
          <p:cNvSpPr>
            <a:spLocks noGrp="1"/>
          </p:cNvSpPr>
          <p:nvPr>
            <p:ph sz="quarter" idx="14" hasCustomPrompt="1"/>
          </p:nvPr>
        </p:nvSpPr>
        <p:spPr>
          <a:xfrm>
            <a:off x="384225" y="1347788"/>
            <a:ext cx="2586387" cy="3096170"/>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13" name="Text Placeholder 2"/>
          <p:cNvSpPr>
            <a:spLocks noGrp="1"/>
          </p:cNvSpPr>
          <p:nvPr>
            <p:ph type="body" idx="1" hasCustomPrompt="1"/>
          </p:nvPr>
        </p:nvSpPr>
        <p:spPr>
          <a:xfrm>
            <a:off x="384225" y="1059582"/>
            <a:ext cx="2586387"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14" name="Text Placeholder 2"/>
          <p:cNvSpPr>
            <a:spLocks noGrp="1"/>
          </p:cNvSpPr>
          <p:nvPr>
            <p:ph type="body" idx="15" hasCustomPrompt="1"/>
          </p:nvPr>
        </p:nvSpPr>
        <p:spPr>
          <a:xfrm>
            <a:off x="3278807" y="1059582"/>
            <a:ext cx="2586387"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15" name="Text Placeholder 2"/>
          <p:cNvSpPr>
            <a:spLocks noGrp="1"/>
          </p:cNvSpPr>
          <p:nvPr>
            <p:ph type="body" idx="16" hasCustomPrompt="1"/>
          </p:nvPr>
        </p:nvSpPr>
        <p:spPr>
          <a:xfrm>
            <a:off x="6173389" y="1059582"/>
            <a:ext cx="2586387"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4" name="Title 3"/>
          <p:cNvSpPr>
            <a:spLocks noGrp="1"/>
          </p:cNvSpPr>
          <p:nvPr>
            <p:ph type="title" hasCustomPrompt="1"/>
          </p:nvPr>
        </p:nvSpPr>
        <p:spPr/>
        <p:txBody>
          <a:bodyPr/>
          <a:lstStyle>
            <a:lvl1pPr>
              <a:defRPr/>
            </a:lvl1pPr>
          </a:lstStyle>
          <a:p>
            <a:r>
              <a:rPr lang="en-US" dirty="0"/>
              <a:t>&lt;Insert key message&gt;</a:t>
            </a:r>
          </a:p>
        </p:txBody>
      </p:sp>
      <p:sp>
        <p:nvSpPr>
          <p:cNvPr id="16" name="ctsSource1"/>
          <p:cNvSpPr>
            <a:spLocks noGrp="1"/>
          </p:cNvSpPr>
          <p:nvPr>
            <p:ph type="body" sz="quarter" idx="17" hasCustomPrompt="1"/>
          </p:nvPr>
        </p:nvSpPr>
        <p:spPr>
          <a:xfrm>
            <a:off x="384225" y="4443958"/>
            <a:ext cx="2586387" cy="145566"/>
          </a:xfrm>
        </p:spPr>
        <p:txBody>
          <a:bodyPr anchor="b" anchorCtr="0">
            <a:noAutofit/>
          </a:bodyPr>
          <a:lstStyle>
            <a:lvl1pPr marL="0" indent="0">
              <a:buNone/>
              <a:defRPr sz="900" i="1"/>
            </a:lvl1pPr>
          </a:lstStyle>
          <a:p>
            <a:pPr lvl="0"/>
            <a:r>
              <a:rPr lang="en-US" dirty="0"/>
              <a:t>Click to add Source/Note</a:t>
            </a:r>
          </a:p>
        </p:txBody>
      </p:sp>
      <p:sp>
        <p:nvSpPr>
          <p:cNvPr id="17" name="ctsSource1"/>
          <p:cNvSpPr>
            <a:spLocks noGrp="1"/>
          </p:cNvSpPr>
          <p:nvPr>
            <p:ph type="body" sz="quarter" idx="18" hasCustomPrompt="1"/>
          </p:nvPr>
        </p:nvSpPr>
        <p:spPr>
          <a:xfrm>
            <a:off x="3278807" y="4443958"/>
            <a:ext cx="2586387" cy="145566"/>
          </a:xfrm>
        </p:spPr>
        <p:txBody>
          <a:bodyPr anchor="b" anchorCtr="0">
            <a:noAutofit/>
          </a:bodyPr>
          <a:lstStyle>
            <a:lvl1pPr marL="0" indent="0">
              <a:buNone/>
              <a:defRPr sz="900" i="1"/>
            </a:lvl1pPr>
          </a:lstStyle>
          <a:p>
            <a:pPr lvl="0"/>
            <a:r>
              <a:rPr lang="en-US" dirty="0"/>
              <a:t>Click to add Source/Note</a:t>
            </a:r>
          </a:p>
        </p:txBody>
      </p:sp>
      <p:sp>
        <p:nvSpPr>
          <p:cNvPr id="18" name="ctsSource1"/>
          <p:cNvSpPr>
            <a:spLocks noGrp="1"/>
          </p:cNvSpPr>
          <p:nvPr>
            <p:ph type="body" sz="quarter" idx="19" hasCustomPrompt="1"/>
          </p:nvPr>
        </p:nvSpPr>
        <p:spPr>
          <a:xfrm>
            <a:off x="6173389" y="4443958"/>
            <a:ext cx="2586387" cy="145566"/>
          </a:xfrm>
        </p:spPr>
        <p:txBody>
          <a:bodyPr anchor="b" anchorCtr="0">
            <a:noAutofit/>
          </a:bodyPr>
          <a:lstStyle>
            <a:lvl1pPr marL="0" indent="0">
              <a:buNone/>
              <a:defRPr sz="900" i="1"/>
            </a:lvl1pPr>
          </a:lstStyle>
          <a:p>
            <a:pPr lvl="0"/>
            <a:r>
              <a:rPr lang="en-US" dirty="0"/>
              <a:t>Click to add Source/Note</a:t>
            </a:r>
          </a:p>
        </p:txBody>
      </p:sp>
    </p:spTree>
    <p:extLst>
      <p:ext uri="{BB962C8B-B14F-4D97-AF65-F5344CB8AC3E}">
        <p14:creationId xmlns:p14="http://schemas.microsoft.com/office/powerpoint/2010/main" val="38106230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harts and Chart Legen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34472340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400" b="1" i="0" baseline="0" dirty="0">
              <a:latin typeface="Arial" panose="020B0604020202020204" pitchFamily="34" charset="0"/>
              <a:ea typeface="+mj-ea"/>
              <a:cs typeface="+mj-cs"/>
              <a:sym typeface="Arial" panose="020B0604020202020204" pitchFamily="34" charset="0"/>
            </a:endParaRPr>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Three Boxes</a:t>
            </a:r>
            <a:endParaRPr lang="en-US" sz="639" dirty="0"/>
          </a:p>
        </p:txBody>
      </p:sp>
      <p:sp>
        <p:nvSpPr>
          <p:cNvPr id="12" name="Content Placeholder 5"/>
          <p:cNvSpPr>
            <a:spLocks noGrp="1"/>
          </p:cNvSpPr>
          <p:nvPr>
            <p:ph sz="quarter" idx="14" hasCustomPrompt="1"/>
          </p:nvPr>
        </p:nvSpPr>
        <p:spPr>
          <a:xfrm>
            <a:off x="384226" y="1347788"/>
            <a:ext cx="2232248" cy="3096170"/>
          </a:xfrm>
        </p:spPr>
        <p:txBody>
          <a:bodyPr/>
          <a:lstStyle>
            <a:lvl1pPr>
              <a:buNone/>
              <a:defRPr/>
            </a:lvl1pPr>
            <a:lvl2pPr>
              <a:buNone/>
              <a:defRPr/>
            </a:lvl2pPr>
          </a:lstStyle>
          <a:p>
            <a:pPr lvl="0"/>
            <a:r>
              <a:rPr lang="en-US" dirty="0"/>
              <a:t>&lt;Insert chart without legend&gt;</a:t>
            </a:r>
          </a:p>
        </p:txBody>
      </p:sp>
      <p:sp>
        <p:nvSpPr>
          <p:cNvPr id="13" name="Text Placeholder 2"/>
          <p:cNvSpPr>
            <a:spLocks noGrp="1"/>
          </p:cNvSpPr>
          <p:nvPr>
            <p:ph type="body" idx="1" hasCustomPrompt="1"/>
          </p:nvPr>
        </p:nvSpPr>
        <p:spPr>
          <a:xfrm>
            <a:off x="384226" y="1059582"/>
            <a:ext cx="2232248"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4" name="Title 3"/>
          <p:cNvSpPr>
            <a:spLocks noGrp="1"/>
          </p:cNvSpPr>
          <p:nvPr>
            <p:ph type="title" hasCustomPrompt="1"/>
          </p:nvPr>
        </p:nvSpPr>
        <p:spPr/>
        <p:txBody>
          <a:bodyPr/>
          <a:lstStyle>
            <a:lvl1pPr>
              <a:defRPr/>
            </a:lvl1pPr>
          </a:lstStyle>
          <a:p>
            <a:r>
              <a:rPr lang="en-US" dirty="0"/>
              <a:t>&lt;Insert key message&gt;</a:t>
            </a:r>
          </a:p>
        </p:txBody>
      </p:sp>
      <p:sp>
        <p:nvSpPr>
          <p:cNvPr id="16" name="ctsSource1"/>
          <p:cNvSpPr>
            <a:spLocks noGrp="1"/>
          </p:cNvSpPr>
          <p:nvPr>
            <p:ph type="body" sz="quarter" idx="17" hasCustomPrompt="1"/>
          </p:nvPr>
        </p:nvSpPr>
        <p:spPr>
          <a:xfrm>
            <a:off x="384226" y="4443958"/>
            <a:ext cx="2232248" cy="145566"/>
          </a:xfrm>
        </p:spPr>
        <p:txBody>
          <a:bodyPr anchor="b" anchorCtr="0">
            <a:noAutofit/>
          </a:bodyPr>
          <a:lstStyle>
            <a:lvl1pPr marL="0" indent="0">
              <a:buNone/>
              <a:defRPr sz="900" i="1"/>
            </a:lvl1pPr>
          </a:lstStyle>
          <a:p>
            <a:pPr lvl="0"/>
            <a:r>
              <a:rPr lang="en-US" dirty="0"/>
              <a:t>Click to add Source/Note</a:t>
            </a:r>
          </a:p>
        </p:txBody>
      </p:sp>
      <p:sp>
        <p:nvSpPr>
          <p:cNvPr id="6" name="Content Placeholder 5">
            <a:extLst>
              <a:ext uri="{FF2B5EF4-FFF2-40B4-BE49-F238E27FC236}">
                <a16:creationId xmlns:a16="http://schemas.microsoft.com/office/drawing/2014/main" id="{990717A0-2C3E-8DAE-7623-8539F6F5642C}"/>
              </a:ext>
            </a:extLst>
          </p:cNvPr>
          <p:cNvSpPr>
            <a:spLocks noGrp="1"/>
          </p:cNvSpPr>
          <p:nvPr>
            <p:ph sz="quarter" idx="20" hasCustomPrompt="1"/>
          </p:nvPr>
        </p:nvSpPr>
        <p:spPr>
          <a:xfrm>
            <a:off x="2771800" y="1347788"/>
            <a:ext cx="2232248" cy="3096170"/>
          </a:xfrm>
        </p:spPr>
        <p:txBody>
          <a:bodyPr/>
          <a:lstStyle>
            <a:lvl1pPr>
              <a:buNone/>
              <a:defRPr/>
            </a:lvl1pPr>
            <a:lvl2pPr>
              <a:buNone/>
              <a:defRPr/>
            </a:lvl2pPr>
          </a:lstStyle>
          <a:p>
            <a:pPr lvl="0"/>
            <a:r>
              <a:rPr lang="en-US" dirty="0"/>
              <a:t>&lt;Insert chart without legend&gt;</a:t>
            </a:r>
          </a:p>
        </p:txBody>
      </p:sp>
      <p:sp>
        <p:nvSpPr>
          <p:cNvPr id="7" name="Text Placeholder 2">
            <a:extLst>
              <a:ext uri="{FF2B5EF4-FFF2-40B4-BE49-F238E27FC236}">
                <a16:creationId xmlns:a16="http://schemas.microsoft.com/office/drawing/2014/main" id="{DDAD40CF-2D04-DDFC-F808-54366EAC0813}"/>
              </a:ext>
            </a:extLst>
          </p:cNvPr>
          <p:cNvSpPr>
            <a:spLocks noGrp="1"/>
          </p:cNvSpPr>
          <p:nvPr>
            <p:ph type="body" idx="21" hasCustomPrompt="1"/>
          </p:nvPr>
        </p:nvSpPr>
        <p:spPr>
          <a:xfrm>
            <a:off x="2771800" y="1059582"/>
            <a:ext cx="2232248"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9" name="ctsSource1">
            <a:extLst>
              <a:ext uri="{FF2B5EF4-FFF2-40B4-BE49-F238E27FC236}">
                <a16:creationId xmlns:a16="http://schemas.microsoft.com/office/drawing/2014/main" id="{EC4F0D4D-1723-2A03-8609-0D1C6A10C6C1}"/>
              </a:ext>
            </a:extLst>
          </p:cNvPr>
          <p:cNvSpPr>
            <a:spLocks noGrp="1"/>
          </p:cNvSpPr>
          <p:nvPr>
            <p:ph type="body" sz="quarter" idx="22" hasCustomPrompt="1"/>
          </p:nvPr>
        </p:nvSpPr>
        <p:spPr>
          <a:xfrm>
            <a:off x="2771800" y="4443958"/>
            <a:ext cx="2232248" cy="145566"/>
          </a:xfrm>
        </p:spPr>
        <p:txBody>
          <a:bodyPr anchor="b" anchorCtr="0">
            <a:noAutofit/>
          </a:bodyPr>
          <a:lstStyle>
            <a:lvl1pPr marL="0" indent="0">
              <a:buNone/>
              <a:defRPr sz="900" i="1"/>
            </a:lvl1pPr>
          </a:lstStyle>
          <a:p>
            <a:pPr lvl="0"/>
            <a:r>
              <a:rPr lang="en-US" dirty="0"/>
              <a:t>Click to add Source/Note</a:t>
            </a:r>
          </a:p>
        </p:txBody>
      </p:sp>
      <p:sp>
        <p:nvSpPr>
          <p:cNvPr id="10" name="Content Placeholder 5">
            <a:extLst>
              <a:ext uri="{FF2B5EF4-FFF2-40B4-BE49-F238E27FC236}">
                <a16:creationId xmlns:a16="http://schemas.microsoft.com/office/drawing/2014/main" id="{E4E2B179-618C-C468-3907-68983B6CACDE}"/>
              </a:ext>
            </a:extLst>
          </p:cNvPr>
          <p:cNvSpPr>
            <a:spLocks noGrp="1"/>
          </p:cNvSpPr>
          <p:nvPr>
            <p:ph sz="quarter" idx="23" hasCustomPrompt="1"/>
          </p:nvPr>
        </p:nvSpPr>
        <p:spPr>
          <a:xfrm>
            <a:off x="5148064" y="1347788"/>
            <a:ext cx="2232248" cy="3096170"/>
          </a:xfrm>
        </p:spPr>
        <p:txBody>
          <a:bodyPr/>
          <a:lstStyle>
            <a:lvl1pPr>
              <a:buNone/>
              <a:defRPr/>
            </a:lvl1pPr>
            <a:lvl2pPr>
              <a:buNone/>
              <a:defRPr/>
            </a:lvl2pPr>
          </a:lstStyle>
          <a:p>
            <a:pPr lvl="0"/>
            <a:r>
              <a:rPr lang="en-US" dirty="0"/>
              <a:t>&lt;Insert chart without legend&gt;</a:t>
            </a:r>
          </a:p>
        </p:txBody>
      </p:sp>
      <p:sp>
        <p:nvSpPr>
          <p:cNvPr id="19" name="Text Placeholder 2">
            <a:extLst>
              <a:ext uri="{FF2B5EF4-FFF2-40B4-BE49-F238E27FC236}">
                <a16:creationId xmlns:a16="http://schemas.microsoft.com/office/drawing/2014/main" id="{C5B2CC43-D8F3-A893-50A1-12F4BFD9305B}"/>
              </a:ext>
            </a:extLst>
          </p:cNvPr>
          <p:cNvSpPr>
            <a:spLocks noGrp="1"/>
          </p:cNvSpPr>
          <p:nvPr>
            <p:ph type="body" idx="24" hasCustomPrompt="1"/>
          </p:nvPr>
        </p:nvSpPr>
        <p:spPr>
          <a:xfrm>
            <a:off x="5148064" y="1059582"/>
            <a:ext cx="2232248"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20" name="ctsSource1">
            <a:extLst>
              <a:ext uri="{FF2B5EF4-FFF2-40B4-BE49-F238E27FC236}">
                <a16:creationId xmlns:a16="http://schemas.microsoft.com/office/drawing/2014/main" id="{BB5070D1-E9DD-519B-11C8-9C8F96EF2382}"/>
              </a:ext>
            </a:extLst>
          </p:cNvPr>
          <p:cNvSpPr>
            <a:spLocks noGrp="1"/>
          </p:cNvSpPr>
          <p:nvPr>
            <p:ph type="body" sz="quarter" idx="25" hasCustomPrompt="1"/>
          </p:nvPr>
        </p:nvSpPr>
        <p:spPr>
          <a:xfrm>
            <a:off x="5148064" y="4443958"/>
            <a:ext cx="2232248" cy="145566"/>
          </a:xfrm>
        </p:spPr>
        <p:txBody>
          <a:bodyPr anchor="b" anchorCtr="0">
            <a:noAutofit/>
          </a:bodyPr>
          <a:lstStyle>
            <a:lvl1pPr marL="0" indent="0">
              <a:buNone/>
              <a:defRPr sz="900" i="1"/>
            </a:lvl1pPr>
          </a:lstStyle>
          <a:p>
            <a:pPr lvl="0"/>
            <a:r>
              <a:rPr lang="en-US" dirty="0"/>
              <a:t>Click to add Source/Note</a:t>
            </a:r>
          </a:p>
        </p:txBody>
      </p:sp>
      <p:sp>
        <p:nvSpPr>
          <p:cNvPr id="21" name="Content Placeholder 5">
            <a:extLst>
              <a:ext uri="{FF2B5EF4-FFF2-40B4-BE49-F238E27FC236}">
                <a16:creationId xmlns:a16="http://schemas.microsoft.com/office/drawing/2014/main" id="{F1201621-CC14-7145-AE29-2934C4EE8C8A}"/>
              </a:ext>
            </a:extLst>
          </p:cNvPr>
          <p:cNvSpPr>
            <a:spLocks noGrp="1"/>
          </p:cNvSpPr>
          <p:nvPr>
            <p:ph sz="quarter" idx="26" hasCustomPrompt="1"/>
          </p:nvPr>
        </p:nvSpPr>
        <p:spPr>
          <a:xfrm>
            <a:off x="7524328" y="1347788"/>
            <a:ext cx="1451471" cy="3096170"/>
          </a:xfrm>
        </p:spPr>
        <p:txBody>
          <a:bodyPr/>
          <a:lstStyle>
            <a:lvl1pPr>
              <a:buNone/>
              <a:defRPr/>
            </a:lvl1pPr>
          </a:lstStyle>
          <a:p>
            <a:pPr lvl="0"/>
            <a:r>
              <a:rPr lang="en-US" dirty="0"/>
              <a:t>&lt;Insert chart legend here&gt;</a:t>
            </a:r>
          </a:p>
        </p:txBody>
      </p:sp>
    </p:spTree>
    <p:extLst>
      <p:ext uri="{BB962C8B-B14F-4D97-AF65-F5344CB8AC3E}">
        <p14:creationId xmlns:p14="http://schemas.microsoft.com/office/powerpoint/2010/main" val="35505084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and Quote">
    <p:spTree>
      <p:nvGrpSpPr>
        <p:cNvPr id="1" name=""/>
        <p:cNvGrpSpPr/>
        <p:nvPr/>
      </p:nvGrpSpPr>
      <p:grpSpPr>
        <a:xfrm>
          <a:off x="0" y="0"/>
          <a:ext cx="0" cy="0"/>
          <a:chOff x="0" y="0"/>
          <a:chExt cx="0" cy="0"/>
        </a:xfrm>
      </p:grpSpPr>
      <p:sp>
        <p:nvSpPr>
          <p:cNvPr id="2"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Picture and Quote</a:t>
            </a:r>
            <a:endParaRPr lang="en-US" sz="639" dirty="0"/>
          </a:p>
        </p:txBody>
      </p:sp>
      <p:sp>
        <p:nvSpPr>
          <p:cNvPr id="4" name="Picture Placeholder 3"/>
          <p:cNvSpPr>
            <a:spLocks noGrp="1"/>
          </p:cNvSpPr>
          <p:nvPr>
            <p:ph type="pic" sz="quarter" idx="10"/>
          </p:nvPr>
        </p:nvSpPr>
        <p:spPr>
          <a:xfrm>
            <a:off x="4414838" y="-7348"/>
            <a:ext cx="4729162" cy="4307886"/>
          </a:xfrm>
          <a:prstGeom prst="rect">
            <a:avLst/>
          </a:prstGeom>
          <a:solidFill>
            <a:schemeClr val="bg2"/>
          </a:solidFill>
        </p:spPr>
        <p:txBody>
          <a:bodyPr>
            <a:noAutofit/>
          </a:bodyPr>
          <a:lstStyle>
            <a:lvl1pPr marL="0" indent="0">
              <a:buNone/>
              <a:defRPr/>
            </a:lvl1pPr>
          </a:lstStyle>
          <a:p>
            <a:r>
              <a:rPr lang="en-US" noProof="0"/>
              <a:t>Click icon to add picture</a:t>
            </a:r>
            <a:endParaRPr lang="en-US" noProof="0" dirty="0"/>
          </a:p>
        </p:txBody>
      </p:sp>
    </p:spTree>
    <p:extLst>
      <p:ext uri="{BB962C8B-B14F-4D97-AF65-F5344CB8AC3E}">
        <p14:creationId xmlns:p14="http://schemas.microsoft.com/office/powerpoint/2010/main" val="28000027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17823591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400" b="1" i="0" baseline="0" dirty="0">
              <a:latin typeface="Arial" panose="020B0604020202020204" pitchFamily="34" charset="0"/>
              <a:ea typeface="+mj-ea"/>
              <a:cs typeface="+mj-cs"/>
              <a:sym typeface="Arial" panose="020B0604020202020204" pitchFamily="34" charset="0"/>
            </a:endParaRPr>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Title Only</a:t>
            </a:r>
            <a:endParaRPr lang="en-US" sz="639" dirty="0"/>
          </a:p>
        </p:txBody>
      </p:sp>
      <p:sp>
        <p:nvSpPr>
          <p:cNvPr id="4" name="Title 3"/>
          <p:cNvSpPr>
            <a:spLocks noGrp="1"/>
          </p:cNvSpPr>
          <p:nvPr>
            <p:ph type="title" hasCustomPrompt="1"/>
          </p:nvPr>
        </p:nvSpPr>
        <p:spPr/>
        <p:txBody>
          <a:bodyPr/>
          <a:lstStyle>
            <a:lvl1pPr>
              <a:defRPr/>
            </a:lvl1pPr>
          </a:lstStyle>
          <a:p>
            <a:r>
              <a:rPr lang="en-US" dirty="0"/>
              <a:t>&lt;Insert key message&gt;</a:t>
            </a:r>
          </a:p>
        </p:txBody>
      </p:sp>
    </p:spTree>
    <p:extLst>
      <p:ext uri="{BB962C8B-B14F-4D97-AF65-F5344CB8AC3E}">
        <p14:creationId xmlns:p14="http://schemas.microsoft.com/office/powerpoint/2010/main" val="2149030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Boxes One Content (Horizontal)">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20960595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400" b="1" i="0" baseline="0" dirty="0">
              <a:latin typeface="Arial" panose="020B0604020202020204" pitchFamily="34" charset="0"/>
              <a:ea typeface="+mj-ea"/>
              <a:cs typeface="+mj-cs"/>
              <a:sym typeface="Arial" panose="020B0604020202020204" pitchFamily="34" charset="0"/>
            </a:endParaRPr>
          </a:p>
        </p:txBody>
      </p:sp>
      <p:sp>
        <p:nvSpPr>
          <p:cNvPr id="4"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Four Boxes</a:t>
            </a:r>
            <a:endParaRPr lang="en-US" sz="639" dirty="0"/>
          </a:p>
        </p:txBody>
      </p:sp>
      <p:sp>
        <p:nvSpPr>
          <p:cNvPr id="6" name="Content Placeholder 5"/>
          <p:cNvSpPr>
            <a:spLocks noGrp="1"/>
          </p:cNvSpPr>
          <p:nvPr>
            <p:ph sz="quarter" idx="13" hasCustomPrompt="1"/>
          </p:nvPr>
        </p:nvSpPr>
        <p:spPr>
          <a:xfrm>
            <a:off x="381554" y="1342745"/>
            <a:ext cx="4033283" cy="868965"/>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p:txBody>
      </p:sp>
      <p:sp>
        <p:nvSpPr>
          <p:cNvPr id="13" name="Content Placeholder 5"/>
          <p:cNvSpPr>
            <a:spLocks noGrp="1"/>
          </p:cNvSpPr>
          <p:nvPr>
            <p:ph sz="quarter" idx="14" hasCustomPrompt="1"/>
          </p:nvPr>
        </p:nvSpPr>
        <p:spPr>
          <a:xfrm>
            <a:off x="4723352" y="1342745"/>
            <a:ext cx="4033283" cy="868965"/>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p:txBody>
      </p:sp>
      <p:sp>
        <p:nvSpPr>
          <p:cNvPr id="14" name="Content Placeholder 5"/>
          <p:cNvSpPr>
            <a:spLocks noGrp="1"/>
          </p:cNvSpPr>
          <p:nvPr>
            <p:ph sz="quarter" idx="15" hasCustomPrompt="1"/>
          </p:nvPr>
        </p:nvSpPr>
        <p:spPr>
          <a:xfrm>
            <a:off x="384224" y="2494353"/>
            <a:ext cx="8375601" cy="2105784"/>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p:txBody>
      </p:sp>
      <p:sp>
        <p:nvSpPr>
          <p:cNvPr id="11" name="Text Placeholder 2"/>
          <p:cNvSpPr>
            <a:spLocks noGrp="1"/>
          </p:cNvSpPr>
          <p:nvPr>
            <p:ph type="body" idx="1" hasCustomPrompt="1"/>
          </p:nvPr>
        </p:nvSpPr>
        <p:spPr>
          <a:xfrm>
            <a:off x="381555" y="1055960"/>
            <a:ext cx="4033283"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12" name="Text Placeholder 4"/>
          <p:cNvSpPr>
            <a:spLocks noGrp="1"/>
          </p:cNvSpPr>
          <p:nvPr>
            <p:ph type="body" sz="quarter" idx="3" hasCustomPrompt="1"/>
          </p:nvPr>
        </p:nvSpPr>
        <p:spPr>
          <a:xfrm>
            <a:off x="4722069" y="1055960"/>
            <a:ext cx="4033283"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3" name="Title 2"/>
          <p:cNvSpPr>
            <a:spLocks noGrp="1"/>
          </p:cNvSpPr>
          <p:nvPr>
            <p:ph type="title" hasCustomPrompt="1"/>
          </p:nvPr>
        </p:nvSpPr>
        <p:spPr/>
        <p:txBody>
          <a:bodyPr/>
          <a:lstStyle>
            <a:lvl1pPr>
              <a:defRPr/>
            </a:lvl1pPr>
          </a:lstStyle>
          <a:p>
            <a:r>
              <a:rPr lang="en-US" dirty="0"/>
              <a:t>&lt;Insert key message&gt;</a:t>
            </a:r>
          </a:p>
        </p:txBody>
      </p:sp>
      <p:sp>
        <p:nvSpPr>
          <p:cNvPr id="18" name="ctsSource1"/>
          <p:cNvSpPr>
            <a:spLocks noGrp="1"/>
          </p:cNvSpPr>
          <p:nvPr>
            <p:ph type="body" sz="quarter" idx="19" hasCustomPrompt="1"/>
          </p:nvPr>
        </p:nvSpPr>
        <p:spPr>
          <a:xfrm>
            <a:off x="395144" y="2231778"/>
            <a:ext cx="4019693" cy="140938"/>
          </a:xfrm>
        </p:spPr>
        <p:txBody>
          <a:bodyPr anchor="b" anchorCtr="0">
            <a:noAutofit/>
          </a:bodyPr>
          <a:lstStyle>
            <a:lvl1pPr marL="0" indent="0">
              <a:buNone/>
              <a:defRPr sz="900" i="1"/>
            </a:lvl1pPr>
          </a:lstStyle>
          <a:p>
            <a:pPr lvl="0"/>
            <a:r>
              <a:rPr lang="en-US" dirty="0"/>
              <a:t>Click to add Source/Note</a:t>
            </a:r>
          </a:p>
        </p:txBody>
      </p:sp>
      <p:sp>
        <p:nvSpPr>
          <p:cNvPr id="19" name="ctsSource1"/>
          <p:cNvSpPr>
            <a:spLocks noGrp="1"/>
          </p:cNvSpPr>
          <p:nvPr>
            <p:ph type="body" sz="quarter" idx="20" hasCustomPrompt="1"/>
          </p:nvPr>
        </p:nvSpPr>
        <p:spPr>
          <a:xfrm>
            <a:off x="4721258" y="2230760"/>
            <a:ext cx="4019693" cy="140938"/>
          </a:xfrm>
        </p:spPr>
        <p:txBody>
          <a:bodyPr anchor="b" anchorCtr="0">
            <a:noAutofit/>
          </a:bodyPr>
          <a:lstStyle>
            <a:lvl1pPr marL="0" indent="0">
              <a:buNone/>
              <a:defRPr sz="900" i="1"/>
            </a:lvl1pPr>
          </a:lstStyle>
          <a:p>
            <a:pPr lvl="0"/>
            <a:r>
              <a:rPr lang="en-US" dirty="0"/>
              <a:t>Click to add Source/Note</a:t>
            </a:r>
          </a:p>
        </p:txBody>
      </p:sp>
    </p:spTree>
    <p:extLst>
      <p:ext uri="{BB962C8B-B14F-4D97-AF65-F5344CB8AC3E}">
        <p14:creationId xmlns:p14="http://schemas.microsoft.com/office/powerpoint/2010/main" val="20015483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Boxes One Content (Vertical)">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32871738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400" b="1" i="0" baseline="0" dirty="0">
              <a:latin typeface="Arial" panose="020B0604020202020204" pitchFamily="34" charset="0"/>
              <a:ea typeface="+mj-ea"/>
              <a:cs typeface="+mj-cs"/>
              <a:sym typeface="Arial" panose="020B0604020202020204" pitchFamily="34" charset="0"/>
            </a:endParaRPr>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Six Boxes</a:t>
            </a:r>
            <a:endParaRPr lang="en-US" sz="639" dirty="0"/>
          </a:p>
        </p:txBody>
      </p:sp>
      <p:sp>
        <p:nvSpPr>
          <p:cNvPr id="14" name="Content Placeholder 5"/>
          <p:cNvSpPr>
            <a:spLocks noGrp="1"/>
          </p:cNvSpPr>
          <p:nvPr>
            <p:ph sz="quarter" idx="12" hasCustomPrompt="1"/>
          </p:nvPr>
        </p:nvSpPr>
        <p:spPr>
          <a:xfrm>
            <a:off x="6173389" y="1058863"/>
            <a:ext cx="2586387" cy="3384550"/>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p:txBody>
      </p:sp>
      <p:sp>
        <p:nvSpPr>
          <p:cNvPr id="16" name="Content Placeholder 5"/>
          <p:cNvSpPr>
            <a:spLocks noGrp="1"/>
          </p:cNvSpPr>
          <p:nvPr>
            <p:ph sz="quarter" idx="15" hasCustomPrompt="1"/>
          </p:nvPr>
        </p:nvSpPr>
        <p:spPr>
          <a:xfrm>
            <a:off x="384225" y="1342746"/>
            <a:ext cx="5481588" cy="1228330"/>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p:txBody>
      </p:sp>
      <p:sp>
        <p:nvSpPr>
          <p:cNvPr id="19" name="Content Placeholder 5"/>
          <p:cNvSpPr>
            <a:spLocks noGrp="1"/>
          </p:cNvSpPr>
          <p:nvPr>
            <p:ph sz="quarter" idx="18" hasCustomPrompt="1"/>
          </p:nvPr>
        </p:nvSpPr>
        <p:spPr>
          <a:xfrm>
            <a:off x="384225" y="3216174"/>
            <a:ext cx="5481588" cy="1227239"/>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p:txBody>
      </p:sp>
      <p:sp>
        <p:nvSpPr>
          <p:cNvPr id="11" name="Text Placeholder 2"/>
          <p:cNvSpPr>
            <a:spLocks noGrp="1"/>
          </p:cNvSpPr>
          <p:nvPr>
            <p:ph type="body" idx="1" hasCustomPrompt="1"/>
          </p:nvPr>
        </p:nvSpPr>
        <p:spPr>
          <a:xfrm>
            <a:off x="384225" y="1055960"/>
            <a:ext cx="5481588"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21" name="Text Placeholder 2"/>
          <p:cNvSpPr>
            <a:spLocks noGrp="1"/>
          </p:cNvSpPr>
          <p:nvPr>
            <p:ph type="body" idx="21" hasCustomPrompt="1"/>
          </p:nvPr>
        </p:nvSpPr>
        <p:spPr>
          <a:xfrm>
            <a:off x="384225" y="2936176"/>
            <a:ext cx="5481588"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2" name="Title 1"/>
          <p:cNvSpPr>
            <a:spLocks noGrp="1"/>
          </p:cNvSpPr>
          <p:nvPr>
            <p:ph type="title" hasCustomPrompt="1"/>
          </p:nvPr>
        </p:nvSpPr>
        <p:spPr/>
        <p:txBody>
          <a:bodyPr/>
          <a:lstStyle>
            <a:lvl1pPr>
              <a:defRPr/>
            </a:lvl1pPr>
          </a:lstStyle>
          <a:p>
            <a:r>
              <a:rPr lang="en-US" dirty="0"/>
              <a:t>&lt;Insert key message&gt;</a:t>
            </a:r>
          </a:p>
        </p:txBody>
      </p:sp>
      <p:sp>
        <p:nvSpPr>
          <p:cNvPr id="6" name="ctsSource1">
            <a:extLst>
              <a:ext uri="{FF2B5EF4-FFF2-40B4-BE49-F238E27FC236}">
                <a16:creationId xmlns:a16="http://schemas.microsoft.com/office/drawing/2014/main" id="{842F6623-EE39-292C-3EAB-152D655A7E8F}"/>
              </a:ext>
            </a:extLst>
          </p:cNvPr>
          <p:cNvSpPr>
            <a:spLocks noGrp="1"/>
          </p:cNvSpPr>
          <p:nvPr>
            <p:ph type="body" sz="quarter" idx="19" hasCustomPrompt="1"/>
          </p:nvPr>
        </p:nvSpPr>
        <p:spPr>
          <a:xfrm>
            <a:off x="395144" y="2600604"/>
            <a:ext cx="5470669" cy="140938"/>
          </a:xfrm>
        </p:spPr>
        <p:txBody>
          <a:bodyPr anchor="b" anchorCtr="0">
            <a:noAutofit/>
          </a:bodyPr>
          <a:lstStyle>
            <a:lvl1pPr marL="0" indent="0">
              <a:buNone/>
              <a:defRPr sz="900" i="1"/>
            </a:lvl1pPr>
          </a:lstStyle>
          <a:p>
            <a:pPr lvl="0"/>
            <a:r>
              <a:rPr lang="en-US" dirty="0"/>
              <a:t>Click to add Source/Note</a:t>
            </a:r>
          </a:p>
        </p:txBody>
      </p:sp>
      <p:sp>
        <p:nvSpPr>
          <p:cNvPr id="7" name="ctsSource1">
            <a:extLst>
              <a:ext uri="{FF2B5EF4-FFF2-40B4-BE49-F238E27FC236}">
                <a16:creationId xmlns:a16="http://schemas.microsoft.com/office/drawing/2014/main" id="{6F532AD5-510E-0CEE-65E5-032660C0104A}"/>
              </a:ext>
            </a:extLst>
          </p:cNvPr>
          <p:cNvSpPr>
            <a:spLocks noGrp="1"/>
          </p:cNvSpPr>
          <p:nvPr>
            <p:ph type="body" sz="quarter" idx="22" hasCustomPrompt="1"/>
          </p:nvPr>
        </p:nvSpPr>
        <p:spPr>
          <a:xfrm>
            <a:off x="395144" y="4446937"/>
            <a:ext cx="5470669" cy="140938"/>
          </a:xfrm>
        </p:spPr>
        <p:txBody>
          <a:bodyPr anchor="b" anchorCtr="0">
            <a:noAutofit/>
          </a:bodyPr>
          <a:lstStyle>
            <a:lvl1pPr marL="0" indent="0">
              <a:buNone/>
              <a:defRPr sz="900" i="1"/>
            </a:lvl1pPr>
          </a:lstStyle>
          <a:p>
            <a:pPr lvl="0"/>
            <a:r>
              <a:rPr lang="en-US" dirty="0"/>
              <a:t>Click to add Source/Note</a:t>
            </a:r>
          </a:p>
        </p:txBody>
      </p:sp>
    </p:spTree>
    <p:extLst>
      <p:ext uri="{BB962C8B-B14F-4D97-AF65-F5344CB8AC3E}">
        <p14:creationId xmlns:p14="http://schemas.microsoft.com/office/powerpoint/2010/main" val="29152059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ur Boxes">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20960595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400" b="1" i="0" baseline="0" dirty="0">
              <a:latin typeface="Arial" panose="020B0604020202020204" pitchFamily="34" charset="0"/>
              <a:ea typeface="+mj-ea"/>
              <a:cs typeface="+mj-cs"/>
              <a:sym typeface="Arial" panose="020B0604020202020204" pitchFamily="34" charset="0"/>
            </a:endParaRPr>
          </a:p>
        </p:txBody>
      </p:sp>
      <p:sp>
        <p:nvSpPr>
          <p:cNvPr id="4"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Four Boxes</a:t>
            </a:r>
            <a:endParaRPr lang="en-US" sz="639" dirty="0"/>
          </a:p>
        </p:txBody>
      </p:sp>
      <p:sp>
        <p:nvSpPr>
          <p:cNvPr id="6" name="Content Placeholder 5"/>
          <p:cNvSpPr>
            <a:spLocks noGrp="1"/>
          </p:cNvSpPr>
          <p:nvPr>
            <p:ph sz="quarter" idx="13" hasCustomPrompt="1"/>
          </p:nvPr>
        </p:nvSpPr>
        <p:spPr>
          <a:xfrm>
            <a:off x="381554" y="1342745"/>
            <a:ext cx="4033283" cy="1271979"/>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p:txBody>
      </p:sp>
      <p:sp>
        <p:nvSpPr>
          <p:cNvPr id="13" name="Content Placeholder 5"/>
          <p:cNvSpPr>
            <a:spLocks noGrp="1"/>
          </p:cNvSpPr>
          <p:nvPr>
            <p:ph sz="quarter" idx="14" hasCustomPrompt="1"/>
          </p:nvPr>
        </p:nvSpPr>
        <p:spPr>
          <a:xfrm>
            <a:off x="4723352" y="1342745"/>
            <a:ext cx="4033283" cy="1271979"/>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p:txBody>
      </p:sp>
      <p:sp>
        <p:nvSpPr>
          <p:cNvPr id="14" name="Content Placeholder 5"/>
          <p:cNvSpPr>
            <a:spLocks noGrp="1"/>
          </p:cNvSpPr>
          <p:nvPr>
            <p:ph sz="quarter" idx="15" hasCustomPrompt="1"/>
          </p:nvPr>
        </p:nvSpPr>
        <p:spPr>
          <a:xfrm>
            <a:off x="384224" y="3137467"/>
            <a:ext cx="4033283" cy="1306491"/>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p:txBody>
      </p:sp>
      <p:sp>
        <p:nvSpPr>
          <p:cNvPr id="15" name="Content Placeholder 5"/>
          <p:cNvSpPr>
            <a:spLocks noGrp="1"/>
          </p:cNvSpPr>
          <p:nvPr>
            <p:ph sz="quarter" idx="16" hasCustomPrompt="1"/>
          </p:nvPr>
        </p:nvSpPr>
        <p:spPr>
          <a:xfrm>
            <a:off x="4726022" y="3137466"/>
            <a:ext cx="4033283" cy="1295540"/>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p:txBody>
      </p:sp>
      <p:sp>
        <p:nvSpPr>
          <p:cNvPr id="11" name="Text Placeholder 2"/>
          <p:cNvSpPr>
            <a:spLocks noGrp="1"/>
          </p:cNvSpPr>
          <p:nvPr>
            <p:ph type="body" idx="1" hasCustomPrompt="1"/>
          </p:nvPr>
        </p:nvSpPr>
        <p:spPr>
          <a:xfrm>
            <a:off x="381555" y="1055960"/>
            <a:ext cx="4033283"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12" name="Text Placeholder 4"/>
          <p:cNvSpPr>
            <a:spLocks noGrp="1"/>
          </p:cNvSpPr>
          <p:nvPr>
            <p:ph type="body" sz="quarter" idx="3" hasCustomPrompt="1"/>
          </p:nvPr>
        </p:nvSpPr>
        <p:spPr>
          <a:xfrm>
            <a:off x="4722069" y="1055960"/>
            <a:ext cx="4033283"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16" name="Text Placeholder 2"/>
          <p:cNvSpPr>
            <a:spLocks noGrp="1"/>
          </p:cNvSpPr>
          <p:nvPr>
            <p:ph type="body" idx="17" hasCustomPrompt="1"/>
          </p:nvPr>
        </p:nvSpPr>
        <p:spPr>
          <a:xfrm>
            <a:off x="384225" y="2852799"/>
            <a:ext cx="4033283"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17" name="Text Placeholder 4"/>
          <p:cNvSpPr>
            <a:spLocks noGrp="1"/>
          </p:cNvSpPr>
          <p:nvPr>
            <p:ph type="body" sz="quarter" idx="18" hasCustomPrompt="1"/>
          </p:nvPr>
        </p:nvSpPr>
        <p:spPr>
          <a:xfrm>
            <a:off x="4724739" y="2852799"/>
            <a:ext cx="4033283"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3" name="Title 2"/>
          <p:cNvSpPr>
            <a:spLocks noGrp="1"/>
          </p:cNvSpPr>
          <p:nvPr>
            <p:ph type="title" hasCustomPrompt="1"/>
          </p:nvPr>
        </p:nvSpPr>
        <p:spPr/>
        <p:txBody>
          <a:bodyPr/>
          <a:lstStyle>
            <a:lvl1pPr>
              <a:defRPr/>
            </a:lvl1pPr>
          </a:lstStyle>
          <a:p>
            <a:r>
              <a:rPr lang="en-US" dirty="0"/>
              <a:t>&lt;Insert key message&gt;</a:t>
            </a:r>
          </a:p>
        </p:txBody>
      </p:sp>
      <p:sp>
        <p:nvSpPr>
          <p:cNvPr id="18" name="ctsSource1"/>
          <p:cNvSpPr>
            <a:spLocks noGrp="1"/>
          </p:cNvSpPr>
          <p:nvPr>
            <p:ph type="body" sz="quarter" idx="19" hasCustomPrompt="1"/>
          </p:nvPr>
        </p:nvSpPr>
        <p:spPr>
          <a:xfrm>
            <a:off x="395144" y="2672132"/>
            <a:ext cx="4019693" cy="140938"/>
          </a:xfrm>
        </p:spPr>
        <p:txBody>
          <a:bodyPr anchor="b" anchorCtr="0">
            <a:noAutofit/>
          </a:bodyPr>
          <a:lstStyle>
            <a:lvl1pPr marL="0" indent="0">
              <a:buNone/>
              <a:defRPr sz="900" i="1"/>
            </a:lvl1pPr>
          </a:lstStyle>
          <a:p>
            <a:pPr lvl="0"/>
            <a:r>
              <a:rPr lang="en-US" dirty="0"/>
              <a:t>Click to add Source/Note</a:t>
            </a:r>
          </a:p>
        </p:txBody>
      </p:sp>
      <p:sp>
        <p:nvSpPr>
          <p:cNvPr id="19" name="ctsSource1"/>
          <p:cNvSpPr>
            <a:spLocks noGrp="1"/>
          </p:cNvSpPr>
          <p:nvPr>
            <p:ph type="body" sz="quarter" idx="20" hasCustomPrompt="1"/>
          </p:nvPr>
        </p:nvSpPr>
        <p:spPr>
          <a:xfrm>
            <a:off x="4721258" y="2671114"/>
            <a:ext cx="4019693" cy="140938"/>
          </a:xfrm>
        </p:spPr>
        <p:txBody>
          <a:bodyPr anchor="b" anchorCtr="0">
            <a:noAutofit/>
          </a:bodyPr>
          <a:lstStyle>
            <a:lvl1pPr marL="0" indent="0">
              <a:buNone/>
              <a:defRPr sz="900" i="1"/>
            </a:lvl1pPr>
          </a:lstStyle>
          <a:p>
            <a:pPr lvl="0"/>
            <a:r>
              <a:rPr lang="en-US" dirty="0"/>
              <a:t>Click to add Source/Note</a:t>
            </a:r>
          </a:p>
        </p:txBody>
      </p:sp>
      <p:sp>
        <p:nvSpPr>
          <p:cNvPr id="20" name="ctsSource1"/>
          <p:cNvSpPr>
            <a:spLocks noGrp="1"/>
          </p:cNvSpPr>
          <p:nvPr>
            <p:ph type="body" sz="quarter" idx="21" hasCustomPrompt="1"/>
          </p:nvPr>
        </p:nvSpPr>
        <p:spPr>
          <a:xfrm>
            <a:off x="381554" y="4453131"/>
            <a:ext cx="4019693" cy="140938"/>
          </a:xfrm>
        </p:spPr>
        <p:txBody>
          <a:bodyPr anchor="b" anchorCtr="0">
            <a:noAutofit/>
          </a:bodyPr>
          <a:lstStyle>
            <a:lvl1pPr marL="0" indent="0">
              <a:buNone/>
              <a:defRPr sz="900" i="1"/>
            </a:lvl1pPr>
          </a:lstStyle>
          <a:p>
            <a:pPr lvl="0"/>
            <a:r>
              <a:rPr lang="en-US" dirty="0"/>
              <a:t>Click to add Source/Note</a:t>
            </a:r>
          </a:p>
        </p:txBody>
      </p:sp>
      <p:sp>
        <p:nvSpPr>
          <p:cNvPr id="21" name="ctsSource1"/>
          <p:cNvSpPr>
            <a:spLocks noGrp="1"/>
          </p:cNvSpPr>
          <p:nvPr>
            <p:ph type="body" sz="quarter" idx="22" hasCustomPrompt="1"/>
          </p:nvPr>
        </p:nvSpPr>
        <p:spPr>
          <a:xfrm>
            <a:off x="4721257" y="4443958"/>
            <a:ext cx="4019693" cy="140938"/>
          </a:xfrm>
        </p:spPr>
        <p:txBody>
          <a:bodyPr anchor="b" anchorCtr="0">
            <a:noAutofit/>
          </a:bodyPr>
          <a:lstStyle>
            <a:lvl1pPr marL="0" indent="0">
              <a:buNone/>
              <a:defRPr sz="900" i="1"/>
            </a:lvl1pPr>
          </a:lstStyle>
          <a:p>
            <a:pPr lvl="0"/>
            <a:r>
              <a:rPr lang="en-US" dirty="0"/>
              <a:t>Click to add Source/Note</a:t>
            </a:r>
          </a:p>
        </p:txBody>
      </p:sp>
    </p:spTree>
    <p:extLst>
      <p:ext uri="{BB962C8B-B14F-4D97-AF65-F5344CB8AC3E}">
        <p14:creationId xmlns:p14="http://schemas.microsoft.com/office/powerpoint/2010/main" val="3389479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x Boxes">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32871738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400" b="1" i="0" baseline="0" dirty="0">
              <a:latin typeface="Arial" panose="020B0604020202020204" pitchFamily="34" charset="0"/>
              <a:ea typeface="+mj-ea"/>
              <a:cs typeface="+mj-cs"/>
              <a:sym typeface="Arial" panose="020B0604020202020204" pitchFamily="34" charset="0"/>
            </a:endParaRPr>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Six Boxes</a:t>
            </a:r>
            <a:endParaRPr lang="en-US" sz="639" dirty="0"/>
          </a:p>
        </p:txBody>
      </p:sp>
      <p:sp>
        <p:nvSpPr>
          <p:cNvPr id="14" name="Content Placeholder 5"/>
          <p:cNvSpPr>
            <a:spLocks noGrp="1"/>
          </p:cNvSpPr>
          <p:nvPr>
            <p:ph sz="quarter" idx="12" hasCustomPrompt="1"/>
          </p:nvPr>
        </p:nvSpPr>
        <p:spPr>
          <a:xfrm>
            <a:off x="6173389" y="1342746"/>
            <a:ext cx="2586387" cy="1373020"/>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p:txBody>
      </p:sp>
      <p:sp>
        <p:nvSpPr>
          <p:cNvPr id="15" name="Content Placeholder 5"/>
          <p:cNvSpPr>
            <a:spLocks noGrp="1"/>
          </p:cNvSpPr>
          <p:nvPr>
            <p:ph sz="quarter" idx="13" hasCustomPrompt="1"/>
          </p:nvPr>
        </p:nvSpPr>
        <p:spPr>
          <a:xfrm>
            <a:off x="3278807" y="1342746"/>
            <a:ext cx="2586387" cy="1373020"/>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p:txBody>
      </p:sp>
      <p:sp>
        <p:nvSpPr>
          <p:cNvPr id="16" name="Content Placeholder 5"/>
          <p:cNvSpPr>
            <a:spLocks noGrp="1"/>
          </p:cNvSpPr>
          <p:nvPr>
            <p:ph sz="quarter" idx="15" hasCustomPrompt="1"/>
          </p:nvPr>
        </p:nvSpPr>
        <p:spPr>
          <a:xfrm>
            <a:off x="384225" y="1342746"/>
            <a:ext cx="2586387" cy="1373020"/>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p:txBody>
      </p:sp>
      <p:sp>
        <p:nvSpPr>
          <p:cNvPr id="17" name="Content Placeholder 5"/>
          <p:cNvSpPr>
            <a:spLocks noGrp="1"/>
          </p:cNvSpPr>
          <p:nvPr>
            <p:ph sz="quarter" idx="16" hasCustomPrompt="1"/>
          </p:nvPr>
        </p:nvSpPr>
        <p:spPr>
          <a:xfrm>
            <a:off x="6173389" y="3216174"/>
            <a:ext cx="2586387" cy="1360302"/>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p:txBody>
      </p:sp>
      <p:sp>
        <p:nvSpPr>
          <p:cNvPr id="18" name="Content Placeholder 5"/>
          <p:cNvSpPr>
            <a:spLocks noGrp="1"/>
          </p:cNvSpPr>
          <p:nvPr>
            <p:ph sz="quarter" idx="17" hasCustomPrompt="1"/>
          </p:nvPr>
        </p:nvSpPr>
        <p:spPr>
          <a:xfrm>
            <a:off x="3278807" y="3216174"/>
            <a:ext cx="2586387" cy="1371800"/>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p:txBody>
      </p:sp>
      <p:sp>
        <p:nvSpPr>
          <p:cNvPr id="19" name="Content Placeholder 5"/>
          <p:cNvSpPr>
            <a:spLocks noGrp="1"/>
          </p:cNvSpPr>
          <p:nvPr>
            <p:ph sz="quarter" idx="18" hasCustomPrompt="1"/>
          </p:nvPr>
        </p:nvSpPr>
        <p:spPr>
          <a:xfrm>
            <a:off x="384225" y="3216174"/>
            <a:ext cx="2586387" cy="1371800"/>
          </a:xfrm>
        </p:spPr>
        <p:txBody>
          <a:bodyPr/>
          <a:lstStyle/>
          <a:p>
            <a:pPr lvl="0"/>
            <a:r>
              <a:rPr lang="en-US" dirty="0"/>
              <a:t>Insert text here</a:t>
            </a:r>
          </a:p>
          <a:p>
            <a:pPr lvl="1"/>
            <a:r>
              <a:rPr lang="en-US" dirty="0"/>
              <a:t>Second level</a:t>
            </a:r>
          </a:p>
          <a:p>
            <a:pPr lvl="2"/>
            <a:r>
              <a:rPr lang="en-US" dirty="0"/>
              <a:t>Third level</a:t>
            </a:r>
          </a:p>
          <a:p>
            <a:pPr lvl="3"/>
            <a:r>
              <a:rPr lang="en-US" dirty="0"/>
              <a:t>Fourth level</a:t>
            </a:r>
          </a:p>
        </p:txBody>
      </p:sp>
      <p:sp>
        <p:nvSpPr>
          <p:cNvPr id="11" name="Text Placeholder 2"/>
          <p:cNvSpPr>
            <a:spLocks noGrp="1"/>
          </p:cNvSpPr>
          <p:nvPr>
            <p:ph type="body" idx="1" hasCustomPrompt="1"/>
          </p:nvPr>
        </p:nvSpPr>
        <p:spPr>
          <a:xfrm>
            <a:off x="384225" y="1055960"/>
            <a:ext cx="2586387"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12" name="Text Placeholder 2"/>
          <p:cNvSpPr>
            <a:spLocks noGrp="1"/>
          </p:cNvSpPr>
          <p:nvPr>
            <p:ph type="body" idx="19" hasCustomPrompt="1"/>
          </p:nvPr>
        </p:nvSpPr>
        <p:spPr>
          <a:xfrm>
            <a:off x="3278807" y="1055960"/>
            <a:ext cx="2586387"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20" name="Text Placeholder 2"/>
          <p:cNvSpPr>
            <a:spLocks noGrp="1"/>
          </p:cNvSpPr>
          <p:nvPr>
            <p:ph type="body" idx="20" hasCustomPrompt="1"/>
          </p:nvPr>
        </p:nvSpPr>
        <p:spPr>
          <a:xfrm>
            <a:off x="6173389" y="1055960"/>
            <a:ext cx="2586387"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21" name="Text Placeholder 2"/>
          <p:cNvSpPr>
            <a:spLocks noGrp="1"/>
          </p:cNvSpPr>
          <p:nvPr>
            <p:ph type="body" idx="21" hasCustomPrompt="1"/>
          </p:nvPr>
        </p:nvSpPr>
        <p:spPr>
          <a:xfrm>
            <a:off x="384225" y="2936176"/>
            <a:ext cx="2586387"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22" name="Text Placeholder 2"/>
          <p:cNvSpPr>
            <a:spLocks noGrp="1"/>
          </p:cNvSpPr>
          <p:nvPr>
            <p:ph type="body" idx="22" hasCustomPrompt="1"/>
          </p:nvPr>
        </p:nvSpPr>
        <p:spPr>
          <a:xfrm>
            <a:off x="3278807" y="2936176"/>
            <a:ext cx="2586387"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23" name="Text Placeholder 2"/>
          <p:cNvSpPr>
            <a:spLocks noGrp="1"/>
          </p:cNvSpPr>
          <p:nvPr>
            <p:ph type="body" idx="23" hasCustomPrompt="1"/>
          </p:nvPr>
        </p:nvSpPr>
        <p:spPr>
          <a:xfrm>
            <a:off x="6173389" y="2936176"/>
            <a:ext cx="2586387" cy="244939"/>
          </a:xfrm>
          <a:prstGeom prst="rect">
            <a:avLst/>
          </a:prstGeom>
        </p:spPr>
        <p:txBody>
          <a:bodyPr anchor="t" anchorCtr="0">
            <a:noAutofit/>
          </a:bodyPr>
          <a:lstStyle>
            <a:lvl1pPr marL="0" indent="0">
              <a:spcBef>
                <a:spcPts val="0"/>
              </a:spcBef>
              <a:buNone/>
              <a:defRPr sz="1200" b="1" baseline="0">
                <a:solidFill>
                  <a:schemeClr val="accent2"/>
                </a:solidFill>
              </a:defRPr>
            </a:lvl1pPr>
            <a:lvl2pPr marL="342903" indent="0">
              <a:buNone/>
              <a:defRPr sz="1500" b="1"/>
            </a:lvl2pPr>
            <a:lvl3pPr marL="685804" indent="0">
              <a:buNone/>
              <a:defRPr sz="1350" b="1"/>
            </a:lvl3pPr>
            <a:lvl4pPr marL="1028707" indent="0">
              <a:buNone/>
              <a:defRPr sz="1200" b="1"/>
            </a:lvl4pPr>
            <a:lvl5pPr marL="1371609" indent="0">
              <a:buNone/>
              <a:defRPr sz="1200" b="1"/>
            </a:lvl5pPr>
            <a:lvl6pPr marL="1714511" indent="0">
              <a:buNone/>
              <a:defRPr sz="1200" b="1"/>
            </a:lvl6pPr>
            <a:lvl7pPr marL="2057413" indent="0">
              <a:buNone/>
              <a:defRPr sz="1200" b="1"/>
            </a:lvl7pPr>
            <a:lvl8pPr marL="2400316" indent="0">
              <a:buNone/>
              <a:defRPr sz="1200" b="1"/>
            </a:lvl8pPr>
            <a:lvl9pPr marL="2743218" indent="0">
              <a:buNone/>
              <a:defRPr sz="1200" b="1"/>
            </a:lvl9pPr>
          </a:lstStyle>
          <a:p>
            <a:pPr lvl="0"/>
            <a:r>
              <a:rPr lang="en-US" noProof="0" dirty="0"/>
              <a:t>&lt;Insert heading&gt;</a:t>
            </a:r>
          </a:p>
        </p:txBody>
      </p:sp>
      <p:sp>
        <p:nvSpPr>
          <p:cNvPr id="2" name="Title 1"/>
          <p:cNvSpPr>
            <a:spLocks noGrp="1"/>
          </p:cNvSpPr>
          <p:nvPr>
            <p:ph type="title" hasCustomPrompt="1"/>
          </p:nvPr>
        </p:nvSpPr>
        <p:spPr/>
        <p:txBody>
          <a:bodyPr/>
          <a:lstStyle>
            <a:lvl1pPr>
              <a:defRPr/>
            </a:lvl1pPr>
          </a:lstStyle>
          <a:p>
            <a:r>
              <a:rPr lang="en-US" dirty="0"/>
              <a:t>&lt;Insert key message&gt;</a:t>
            </a:r>
          </a:p>
        </p:txBody>
      </p:sp>
    </p:spTree>
    <p:extLst>
      <p:ext uri="{BB962C8B-B14F-4D97-AF65-F5344CB8AC3E}">
        <p14:creationId xmlns:p14="http://schemas.microsoft.com/office/powerpoint/2010/main" val="41695859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Blank</a:t>
            </a:r>
            <a:endParaRPr lang="en-US" sz="639" dirty="0"/>
          </a:p>
        </p:txBody>
      </p:sp>
    </p:spTree>
    <p:extLst>
      <p:ext uri="{BB962C8B-B14F-4D97-AF65-F5344CB8AC3E}">
        <p14:creationId xmlns:p14="http://schemas.microsoft.com/office/powerpoint/2010/main" val="22562046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1"/>
            </p:custDataLst>
            <p:extLst>
              <p:ext uri="{D42A27DB-BD31-4B8C-83A1-F6EECF244321}">
                <p14:modId xmlns:p14="http://schemas.microsoft.com/office/powerpoint/2010/main" val="7938614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800" b="1" i="0" baseline="0" dirty="0">
              <a:latin typeface="Arial" panose="020B0604020202020204" pitchFamily="34" charset="0"/>
              <a:ea typeface="+mj-ea"/>
              <a:cs typeface="+mj-cs"/>
              <a:sym typeface="Arial" panose="020B0604020202020204" pitchFamily="34" charset="0"/>
            </a:endParaRPr>
          </a:p>
        </p:txBody>
      </p:sp>
      <p:sp>
        <p:nvSpPr>
          <p:cNvPr id="4"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Disclaimer</a:t>
            </a:r>
            <a:endParaRPr lang="en-US" sz="639" dirty="0"/>
          </a:p>
        </p:txBody>
      </p:sp>
      <p:sp>
        <p:nvSpPr>
          <p:cNvPr id="3" name="ctsDisclaimer"/>
          <p:cNvSpPr/>
          <p:nvPr userDrawn="1"/>
        </p:nvSpPr>
        <p:spPr>
          <a:xfrm>
            <a:off x="384226" y="771550"/>
            <a:ext cx="8375549" cy="3816424"/>
          </a:xfrm>
          <a:prstGeom prst="rect">
            <a:avLst/>
          </a:prstGeom>
        </p:spPr>
        <p:txBody>
          <a:bodyPr wrap="square" lIns="0" tIns="0" rIns="0" bIns="0">
            <a:noAutofit/>
          </a:bodyPr>
          <a:lstStyle/>
          <a:p>
            <a:pPr>
              <a:spcBef>
                <a:spcPts val="600"/>
              </a:spcBef>
              <a:spcAft>
                <a:spcPts val="300"/>
              </a:spcAft>
            </a:pPr>
            <a:r>
              <a:rPr lang="en-US" sz="850" b="1" kern="1200" noProof="0" dirty="0">
                <a:solidFill>
                  <a:schemeClr val="tx1"/>
                </a:solidFill>
                <a:effectLst/>
                <a:latin typeface="+mj-lt"/>
                <a:ea typeface="+mn-ea"/>
                <a:cs typeface="+mn-cs"/>
              </a:rPr>
              <a:t>Copyright</a:t>
            </a:r>
          </a:p>
          <a:p>
            <a:pPr>
              <a:spcBef>
                <a:spcPts val="0"/>
              </a:spcBef>
            </a:pPr>
            <a:r>
              <a:rPr lang="en-US" sz="850" kern="1200" noProof="0" dirty="0">
                <a:solidFill>
                  <a:schemeClr val="tx2">
                    <a:lumMod val="50000"/>
                  </a:schemeClr>
                </a:solidFill>
                <a:effectLst/>
                <a:latin typeface="+mj-lt"/>
                <a:ea typeface="+mn-ea"/>
                <a:cs typeface="+mn-cs"/>
              </a:rPr>
              <a:t>© Bloomberg Finance L.P. 2026. </a:t>
            </a:r>
            <a:r>
              <a:rPr lang="en-GB" sz="850" b="0" i="0" dirty="0">
                <a:solidFill>
                  <a:schemeClr val="tx1"/>
                </a:solidFill>
                <a:effectLst/>
                <a:latin typeface="+mj-lt"/>
              </a:rPr>
              <a:t>This publication is the copyright of Bloomberg Finance L.P. in connection with </a:t>
            </a:r>
            <a:r>
              <a:rPr lang="en-GB" sz="850" b="0" i="0" dirty="0" err="1">
                <a:solidFill>
                  <a:schemeClr val="tx1"/>
                </a:solidFill>
                <a:effectLst/>
                <a:latin typeface="+mj-lt"/>
              </a:rPr>
              <a:t>BloombergNEF</a:t>
            </a:r>
            <a:r>
              <a:rPr lang="en-GB" sz="850" b="0" i="0" dirty="0">
                <a:solidFill>
                  <a:schemeClr val="tx1"/>
                </a:solidFill>
                <a:effectLst/>
                <a:latin typeface="+mj-lt"/>
              </a:rPr>
              <a:t>. No portion of this document may be photocopied, reproduced, scanned into an electronic system or transmitted, forwarded or distributed in any way without prior consent of </a:t>
            </a:r>
            <a:r>
              <a:rPr lang="en-GB" sz="850" b="0" i="0" dirty="0" err="1">
                <a:solidFill>
                  <a:schemeClr val="tx1"/>
                </a:solidFill>
                <a:effectLst/>
                <a:latin typeface="+mj-lt"/>
              </a:rPr>
              <a:t>BloombergNEF</a:t>
            </a:r>
            <a:r>
              <a:rPr lang="en-GB" sz="850" b="0" i="0" dirty="0">
                <a:solidFill>
                  <a:schemeClr val="tx1"/>
                </a:solidFill>
                <a:effectLst/>
                <a:latin typeface="+mj-lt"/>
              </a:rPr>
              <a:t>.</a:t>
            </a:r>
            <a:endParaRPr lang="en-US" sz="850" kern="1200" noProof="0" dirty="0">
              <a:solidFill>
                <a:schemeClr val="tx1"/>
              </a:solidFill>
              <a:effectLst/>
              <a:latin typeface="+mj-lt"/>
              <a:ea typeface="+mn-ea"/>
              <a:cs typeface="+mn-cs"/>
            </a:endParaRPr>
          </a:p>
          <a:p>
            <a:pPr>
              <a:spcBef>
                <a:spcPts val="600"/>
              </a:spcBef>
              <a:spcAft>
                <a:spcPts val="300"/>
              </a:spcAft>
            </a:pPr>
            <a:r>
              <a:rPr lang="en-US" sz="850" b="1" kern="1200" noProof="0" dirty="0">
                <a:solidFill>
                  <a:schemeClr val="tx1"/>
                </a:solidFill>
                <a:effectLst/>
                <a:latin typeface="+mj-lt"/>
                <a:ea typeface="+mn-ea"/>
                <a:cs typeface="+mn-cs"/>
              </a:rPr>
              <a:t>Disclaimer</a:t>
            </a:r>
          </a:p>
          <a:p>
            <a:pPr>
              <a:spcBef>
                <a:spcPts val="0"/>
              </a:spcBef>
            </a:pPr>
            <a:r>
              <a:rPr lang="en-GB" sz="850" b="0" i="0" dirty="0">
                <a:solidFill>
                  <a:schemeClr val="tx1"/>
                </a:solidFill>
                <a:effectLst/>
                <a:latin typeface="+mj-lt"/>
              </a:rPr>
              <a:t>The </a:t>
            </a:r>
            <a:r>
              <a:rPr lang="en-GB" sz="850" b="0" i="0" dirty="0" err="1">
                <a:solidFill>
                  <a:schemeClr val="tx1"/>
                </a:solidFill>
                <a:effectLst/>
                <a:latin typeface="+mj-lt"/>
              </a:rPr>
              <a:t>BloombergNEF</a:t>
            </a:r>
            <a:r>
              <a:rPr lang="en-GB" sz="850" b="0" i="0" dirty="0">
                <a:solidFill>
                  <a:schemeClr val="tx1"/>
                </a:solidFill>
                <a:effectLst/>
                <a:latin typeface="+mj-lt"/>
              </a:rPr>
              <a:t> ("BNEF"), service/information is derived from selected public sources. Bloomberg Finance L.P. and its affiliates, in providing the service/information, believe that the information it uses comes from reliable sources, but do not guarantee the accuracy or completeness of this information, which is subject to change without notice, and nothing in this document shall be construed as such a guarantee. The statements in this service/document reflect the current judgement of the authors of the relevant articles or features, and do not necessarily reflect the opinion of Bloomberg Finance L.P., Bloomberg L.P. or any of their affiliates (“Bloomberg”). Bloomberg disclaims any liability arising from use of this document, its contents and/or this service. Nothing herein shall constitute or be construed as an offering of financial instruments or as investment advice or recommendations by Bloomberg of an investment or other strategy (e.g., whether or not to “buy”, “sell”, or “hold” an investment). The information available through this service is not based on consideration of a subscriber's individual circumstances and should not be considered as information sufficient upon which to base an investment decision. You should determine on your own whether you agree with the content. This service should not be construed as tax or accounting advice or as a service designed to facilitate any subscriber's compliance with its tax, accounting or other legal obligations. Employees involved in this service may hold positions in the companies mentioned in the services/information.</a:t>
            </a:r>
          </a:p>
          <a:p>
            <a:pPr>
              <a:spcBef>
                <a:spcPts val="300"/>
              </a:spcBef>
            </a:pPr>
            <a:r>
              <a:rPr lang="en-GB" sz="850" b="0" i="0" dirty="0">
                <a:solidFill>
                  <a:schemeClr val="tx1"/>
                </a:solidFill>
                <a:effectLst/>
                <a:latin typeface="+mj-lt"/>
              </a:rPr>
              <a:t>The data included in these materials are for illustrative purposes only. The BLOOMBERG TERMINAL service and Bloomberg data products (the “Services”) are owned and distributed by Bloomberg Finance L.P. (“BFLP”) except (</a:t>
            </a:r>
            <a:r>
              <a:rPr lang="en-GB" sz="850" b="0" i="0" dirty="0" err="1">
                <a:solidFill>
                  <a:schemeClr val="tx1"/>
                </a:solidFill>
                <a:effectLst/>
                <a:latin typeface="+mj-lt"/>
              </a:rPr>
              <a:t>i</a:t>
            </a:r>
            <a:r>
              <a:rPr lang="en-GB" sz="850" b="0" i="0" dirty="0">
                <a:solidFill>
                  <a:schemeClr val="tx1"/>
                </a:solidFill>
                <a:effectLst/>
                <a:latin typeface="+mj-lt"/>
              </a:rPr>
              <a:t>) in Argentina, Australia and certain jurisdictions in the Pacific islands, Bermuda, China, India, Japan, Korea and New Zealand, where Bloomberg L.P. and its subsidiaries (“BLP”) distribute these products, and (ii) in Singapore and the jurisdictions serviced by Bloomberg's Singapore office, where a subsidiary of BFLP distributes these products. BLP provides BFLP and its subsidiaries with global marketing and operational support and service. Certain features, functions, products and services are available only to sophisticated investors and only where permitted. BFLP, BLP and their affiliates do not guarantee the accuracy of prices or other information in the Services. Nothing in the Services shall constitute or be construed as an offering of financial instruments by BFLP, BLP or their affiliates, or as investment advice or recommendations by BFLP, BLP or their affiliates of an investment strategy or whether or not to “buy”, “sell” or “hold” an investment. Information available via the Services should not be considered as research analysis or research recommendation or an opinion concerning any financial products or securities or entity or as information sufficient upon which to base an investment decision. Bloomberg makes no claims or representations, or provides any assurances, about the sustainability characteristics, profile or data points of any underlying issuers, products or services, and users should make their own determination on such issues. The following are trademarks and service marks of BFLP, a Delaware limited partnership, or its subsidiaries: BLOOMBERG, BLOOMBERG ANYWHERE, BLOOMBERG MARKETS, BLOOMBERG NEWS, BLOOMBERG PROFESSIONAL, BLOOMBERG TERMINAL and BLOOMBERG.COM. Absence of any trademark or service mark from this list does not waive Bloomberg's intellectual property rights in that name, mark or logo. All rights reserved. © 2026 Bloomberg.</a:t>
            </a:r>
            <a:endParaRPr lang="en-US" sz="850" noProof="0" dirty="0">
              <a:solidFill>
                <a:schemeClr val="tx1"/>
              </a:solidFill>
              <a:latin typeface="+mj-lt"/>
            </a:endParaRPr>
          </a:p>
        </p:txBody>
      </p:sp>
      <p:sp>
        <p:nvSpPr>
          <p:cNvPr id="5" name="Title 4"/>
          <p:cNvSpPr>
            <a:spLocks noGrp="1"/>
          </p:cNvSpPr>
          <p:nvPr>
            <p:ph type="title"/>
          </p:nvPr>
        </p:nvSpPr>
        <p:spPr>
          <a:xfrm>
            <a:off x="384225" y="369498"/>
            <a:ext cx="5789163" cy="402052"/>
          </a:xfrm>
        </p:spPr>
        <p:txBody>
          <a:bodyPr/>
          <a:lstStyle/>
          <a:p>
            <a:r>
              <a:rPr lang="en-US" noProof="0"/>
              <a:t>Click to edit Master title style</a:t>
            </a:r>
            <a:endParaRPr lang="en-US" noProof="0" dirty="0"/>
          </a:p>
        </p:txBody>
      </p:sp>
    </p:spTree>
    <p:extLst>
      <p:ext uri="{BB962C8B-B14F-4D97-AF65-F5344CB8AC3E}">
        <p14:creationId xmlns:p14="http://schemas.microsoft.com/office/powerpoint/2010/main" val="37978252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ack page">
    <p:spTree>
      <p:nvGrpSpPr>
        <p:cNvPr id="1" name=""/>
        <p:cNvGrpSpPr/>
        <p:nvPr/>
      </p:nvGrpSpPr>
      <p:grpSpPr>
        <a:xfrm>
          <a:off x="0" y="0"/>
          <a:ext cx="0" cy="0"/>
          <a:chOff x="0" y="0"/>
          <a:chExt cx="0" cy="0"/>
        </a:xfrm>
      </p:grpSpPr>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9"/>
              <a:t>Back page</a:t>
            </a:r>
            <a:endParaRPr lang="en-US" sz="639" dirty="0"/>
          </a:p>
        </p:txBody>
      </p:sp>
      <p:sp>
        <p:nvSpPr>
          <p:cNvPr id="6" name="TextBox 5"/>
          <p:cNvSpPr txBox="1"/>
          <p:nvPr userDrawn="1"/>
        </p:nvSpPr>
        <p:spPr>
          <a:xfrm>
            <a:off x="391919" y="267494"/>
            <a:ext cx="2586388" cy="2160240"/>
          </a:xfrm>
          <a:prstGeom prst="rect">
            <a:avLst/>
          </a:prstGeom>
          <a:noFill/>
        </p:spPr>
        <p:txBody>
          <a:bodyPr wrap="square" lIns="0" tIns="0" rIns="0" bIns="0" rtlCol="0" anchor="t" anchorCtr="0">
            <a:noAutofit/>
          </a:bodyPr>
          <a:lstStyle/>
          <a:p>
            <a:pPr marL="0" indent="0">
              <a:spcBef>
                <a:spcPts val="816"/>
              </a:spcBef>
              <a:buNone/>
            </a:pPr>
            <a:r>
              <a:rPr lang="en-US" sz="1000" noProof="0" dirty="0"/>
              <a:t>BloombergNEF (BNEF) is a strategic research provider covering global commodity markets and the disruptive technologies driving the transition to a low-carbon economy. </a:t>
            </a:r>
          </a:p>
          <a:p>
            <a:pPr marL="0" indent="0">
              <a:spcBef>
                <a:spcPts val="816"/>
              </a:spcBef>
              <a:buNone/>
            </a:pPr>
            <a:r>
              <a:rPr lang="en-US" sz="1000" noProof="0" dirty="0"/>
              <a:t>Our expert coverage assesses pathways for the power, transport, industry, buildings and agriculture sectors to adapt to the energy transition. </a:t>
            </a:r>
          </a:p>
          <a:p>
            <a:pPr marL="0" indent="0">
              <a:spcBef>
                <a:spcPts val="816"/>
              </a:spcBef>
              <a:buNone/>
            </a:pPr>
            <a:r>
              <a:rPr lang="en-US" sz="1000" noProof="0" dirty="0"/>
              <a:t>We help commodity trading, corporate strategy, finance and policy professionals navigate change and generate opportunities.</a:t>
            </a:r>
          </a:p>
        </p:txBody>
      </p:sp>
      <p:pic>
        <p:nvPicPr>
          <p:cNvPr id="4" name="Logo">
            <a:extLst>
              <a:ext uri="{FF2B5EF4-FFF2-40B4-BE49-F238E27FC236}">
                <a16:creationId xmlns:a16="http://schemas.microsoft.com/office/drawing/2014/main" id="{F862E487-52BB-4AAB-8BA6-BDC6B544DF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64482" y="2128271"/>
            <a:ext cx="1778400" cy="258222"/>
          </a:xfrm>
          <a:prstGeom prst="rect">
            <a:avLst/>
          </a:prstGeom>
        </p:spPr>
      </p:pic>
      <p:pic>
        <p:nvPicPr>
          <p:cNvPr id="9" name="Picture 8"/>
          <p:cNvPicPr>
            <a:picLocks noChangeAspect="1"/>
          </p:cNvPicPr>
          <p:nvPr userDrawn="1"/>
        </p:nvPicPr>
        <p:blipFill>
          <a:blip r:embed="rId3"/>
          <a:stretch>
            <a:fillRect/>
          </a:stretch>
        </p:blipFill>
        <p:spPr>
          <a:xfrm>
            <a:off x="3276688" y="1"/>
            <a:ext cx="5867312" cy="2719388"/>
          </a:xfrm>
          <a:prstGeom prst="rect">
            <a:avLst/>
          </a:prstGeom>
        </p:spPr>
      </p:pic>
      <p:sp>
        <p:nvSpPr>
          <p:cNvPr id="12" name="TextBox 11"/>
          <p:cNvSpPr txBox="1"/>
          <p:nvPr userDrawn="1"/>
        </p:nvSpPr>
        <p:spPr>
          <a:xfrm>
            <a:off x="3276688" y="3249290"/>
            <a:ext cx="3714826" cy="1373562"/>
          </a:xfrm>
          <a:prstGeom prst="rect">
            <a:avLst/>
          </a:prstGeom>
          <a:noFill/>
        </p:spPr>
        <p:txBody>
          <a:bodyPr wrap="square" lIns="0" tIns="0" rIns="0" bIns="0" rtlCol="0" anchor="b" anchorCtr="0">
            <a:noAutofit/>
          </a:bodyPr>
          <a:lstStyle/>
          <a:p>
            <a:pPr marL="0" indent="0" algn="l" defTabSz="789018" rtl="0" eaLnBrk="1" latinLnBrk="0" hangingPunct="1">
              <a:spcBef>
                <a:spcPts val="235"/>
              </a:spcBef>
              <a:spcAft>
                <a:spcPts val="408"/>
              </a:spcAft>
              <a:buFont typeface="Arial" panose="020B0604020202020204" pitchFamily="34" charset="0"/>
              <a:buNone/>
            </a:pPr>
            <a:r>
              <a:rPr lang="en-US" sz="1000" b="1" kern="1200" noProof="0" dirty="0">
                <a:solidFill>
                  <a:schemeClr val="accent2"/>
                </a:solidFill>
                <a:latin typeface="+mn-lt"/>
                <a:ea typeface="+mn-ea"/>
                <a:cs typeface="+mn-cs"/>
              </a:rPr>
              <a:t>Client enquiries:</a:t>
            </a:r>
          </a:p>
          <a:p>
            <a:pPr marL="0" lvl="1" indent="0">
              <a:buFont typeface="Arial" panose="020B0604020202020204" pitchFamily="34" charset="0"/>
              <a:buNone/>
            </a:pPr>
            <a:r>
              <a:rPr lang="en-US" sz="1000" kern="1200" dirty="0">
                <a:solidFill>
                  <a:schemeClr val="tx1"/>
                </a:solidFill>
                <a:latin typeface="+mn-lt"/>
                <a:ea typeface="+mn-ea"/>
                <a:cs typeface="+mn-cs"/>
              </a:rPr>
              <a:t>Bloomberg Terminal: press </a:t>
            </a:r>
            <a:r>
              <a:rPr lang="en-US" sz="1000" kern="1200" dirty="0">
                <a:solidFill>
                  <a:schemeClr val="tx1"/>
                </a:solidFill>
                <a:latin typeface="+mn-lt"/>
                <a:ea typeface="+mn-ea"/>
                <a:cs typeface="+mn-cs"/>
                <a:hlinkClick r:id="rId4"/>
              </a:rPr>
              <a:t>&lt;Help&gt;</a:t>
            </a:r>
            <a:r>
              <a:rPr lang="en-US" sz="1000" kern="1200" dirty="0">
                <a:solidFill>
                  <a:schemeClr val="tx1"/>
                </a:solidFill>
                <a:latin typeface="+mn-lt"/>
                <a:ea typeface="+mn-ea"/>
                <a:cs typeface="+mn-cs"/>
              </a:rPr>
              <a:t> key twice</a:t>
            </a:r>
          </a:p>
          <a:p>
            <a:pPr marL="0" lvl="1" indent="0">
              <a:buFont typeface="Arial" panose="020B0604020202020204" pitchFamily="34" charset="0"/>
              <a:buNone/>
            </a:pPr>
            <a:r>
              <a:rPr lang="en-US" sz="1000" kern="1200" dirty="0">
                <a:solidFill>
                  <a:schemeClr val="tx1"/>
                </a:solidFill>
                <a:latin typeface="+mn-lt"/>
                <a:ea typeface="+mn-ea"/>
                <a:cs typeface="+mn-cs"/>
              </a:rPr>
              <a:t>Email: </a:t>
            </a:r>
            <a:r>
              <a:rPr lang="en-US" sz="1000" kern="1200" dirty="0">
                <a:solidFill>
                  <a:schemeClr val="tx1"/>
                </a:solidFill>
                <a:latin typeface="+mn-lt"/>
                <a:ea typeface="+mn-ea"/>
                <a:cs typeface="+mn-cs"/>
                <a:hlinkClick r:id="rId5"/>
              </a:rPr>
              <a:t>support.bnef@bloomberg.net</a:t>
            </a:r>
            <a:endParaRPr lang="en-US" sz="1000" kern="1200" dirty="0">
              <a:solidFill>
                <a:schemeClr val="tx1"/>
              </a:solidFill>
              <a:latin typeface="+mn-lt"/>
              <a:ea typeface="+mn-ea"/>
              <a:cs typeface="+mn-cs"/>
            </a:endParaRPr>
          </a:p>
          <a:p>
            <a:pPr marL="0" indent="0">
              <a:spcBef>
                <a:spcPts val="0"/>
              </a:spcBef>
              <a:buNone/>
            </a:pPr>
            <a:endParaRPr lang="en-US" sz="1000" noProof="0" dirty="0"/>
          </a:p>
          <a:p>
            <a:pPr marL="0" indent="0" algn="l" defTabSz="789018" rtl="0" eaLnBrk="1" latinLnBrk="0" hangingPunct="1">
              <a:spcBef>
                <a:spcPts val="235"/>
              </a:spcBef>
              <a:spcAft>
                <a:spcPts val="408"/>
              </a:spcAft>
              <a:buFont typeface="Arial" panose="020B0604020202020204" pitchFamily="34" charset="0"/>
              <a:buNone/>
            </a:pPr>
            <a:r>
              <a:rPr lang="en-US" sz="1000" b="1" kern="1200" noProof="0" dirty="0">
                <a:solidFill>
                  <a:schemeClr val="accent2"/>
                </a:solidFill>
                <a:latin typeface="+mn-lt"/>
                <a:ea typeface="+mn-ea"/>
                <a:cs typeface="+mn-cs"/>
              </a:rPr>
              <a:t>Learn more: </a:t>
            </a:r>
          </a:p>
          <a:p>
            <a:pPr marL="0" lvl="1" indent="0">
              <a:spcBef>
                <a:spcPts val="0"/>
              </a:spcBef>
              <a:buNone/>
            </a:pPr>
            <a:r>
              <a:rPr lang="en-US" sz="1000" noProof="0" dirty="0"/>
              <a:t>about.bnef.com</a:t>
            </a:r>
            <a:r>
              <a:rPr lang="en-US" sz="1000" baseline="0" noProof="0" dirty="0"/>
              <a:t> | </a:t>
            </a:r>
            <a:r>
              <a:rPr lang="en-US" sz="1000" noProof="0" dirty="0"/>
              <a:t>@</a:t>
            </a:r>
            <a:r>
              <a:rPr lang="en-US" sz="1000" noProof="0" dirty="0" err="1"/>
              <a:t>BloombergNEF</a:t>
            </a:r>
            <a:endParaRPr lang="en-US" sz="1000" noProof="0" dirty="0"/>
          </a:p>
        </p:txBody>
      </p:sp>
      <p:sp>
        <p:nvSpPr>
          <p:cNvPr id="7" name="Text Placeholder 6"/>
          <p:cNvSpPr>
            <a:spLocks noGrp="1"/>
          </p:cNvSpPr>
          <p:nvPr>
            <p:ph type="body" sz="quarter" idx="10" hasCustomPrompt="1"/>
          </p:nvPr>
        </p:nvSpPr>
        <p:spPr>
          <a:xfrm>
            <a:off x="3276600" y="3063148"/>
            <a:ext cx="2374900" cy="215900"/>
          </a:xfrm>
        </p:spPr>
        <p:txBody>
          <a:bodyPr/>
          <a:lstStyle>
            <a:lvl1pPr marL="0" indent="0">
              <a:buNone/>
              <a:defRPr sz="1100" baseline="0"/>
            </a:lvl1pPr>
          </a:lstStyle>
          <a:p>
            <a:pPr lvl="0"/>
            <a:r>
              <a:rPr lang="en-US" dirty="0"/>
              <a:t>&lt;Insert author name, email&gt;</a:t>
            </a:r>
          </a:p>
        </p:txBody>
      </p:sp>
    </p:spTree>
    <p:extLst>
      <p:ext uri="{BB962C8B-B14F-4D97-AF65-F5344CB8AC3E}">
        <p14:creationId xmlns:p14="http://schemas.microsoft.com/office/powerpoint/2010/main" val="2193393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image" Target="../media/image3.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4"/>
            </p:custDataLst>
            <p:extLst>
              <p:ext uri="{D42A27DB-BD31-4B8C-83A1-F6EECF244321}">
                <p14:modId xmlns:p14="http://schemas.microsoft.com/office/powerpoint/2010/main" val="1529210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5" imgW="408" imgH="408" progId="TCLayout.ActiveDocument.1">
                  <p:embed/>
                </p:oleObj>
              </mc:Choice>
              <mc:Fallback>
                <p:oleObj name="think-cell Slide" r:id="rId25" imgW="408" imgH="408" progId="TCLayout.ActiveDocument.1">
                  <p:embed/>
                  <p:pic>
                    <p:nvPicPr>
                      <p:cNvPr id="6" name="Object 5" hidden="1"/>
                      <p:cNvPicPr/>
                      <p:nvPr/>
                    </p:nvPicPr>
                    <p:blipFill>
                      <a:blip r:embed="rId26"/>
                      <a:stretch>
                        <a:fillRect/>
                      </a:stretch>
                    </p:blipFill>
                    <p:spPr>
                      <a:xfrm>
                        <a:off x="1588" y="1588"/>
                        <a:ext cx="1588" cy="1588"/>
                      </a:xfrm>
                      <a:prstGeom prst="rect">
                        <a:avLst/>
                      </a:prstGeom>
                    </p:spPr>
                  </p:pic>
                </p:oleObj>
              </mc:Fallback>
            </mc:AlternateContent>
          </a:graphicData>
        </a:graphic>
      </p:graphicFrame>
      <p:sp>
        <p:nvSpPr>
          <p:cNvPr id="3" name="ctsSectionHeader" hidden="1"/>
          <p:cNvSpPr txBox="1"/>
          <p:nvPr userDrawn="1"/>
        </p:nvSpPr>
        <p:spPr>
          <a:xfrm>
            <a:off x="384225" y="242789"/>
            <a:ext cx="5481031" cy="115096"/>
          </a:xfrm>
          <a:prstGeom prst="rect">
            <a:avLst/>
          </a:prstGeom>
          <a:noFill/>
        </p:spPr>
        <p:txBody>
          <a:bodyPr wrap="square" lIns="0" tIns="0" rIns="0" bIns="0" rtlCol="0">
            <a:spAutoFit/>
          </a:bodyPr>
          <a:lstStyle/>
          <a:p>
            <a:pPr marL="0" indent="0">
              <a:buNone/>
            </a:pPr>
            <a:r>
              <a:rPr lang="en-US" sz="748" b="1"/>
              <a:t>&lt;Section</a:t>
            </a:r>
            <a:r>
              <a:rPr lang="en-US" sz="748" b="1" baseline="0"/>
              <a:t> header&gt;</a:t>
            </a:r>
            <a:endParaRPr lang="en-US" sz="748" b="1" dirty="0"/>
          </a:p>
        </p:txBody>
      </p:sp>
      <p:grpSp>
        <p:nvGrpSpPr>
          <p:cNvPr id="44" name="ctsGrid" hidden="1"/>
          <p:cNvGrpSpPr/>
          <p:nvPr userDrawn="1"/>
        </p:nvGrpSpPr>
        <p:grpSpPr>
          <a:xfrm>
            <a:off x="-293111" y="-269859"/>
            <a:ext cx="9730221" cy="5650995"/>
            <a:chOff x="-325663" y="-397872"/>
            <a:chExt cx="10678538" cy="7516818"/>
          </a:xfrm>
        </p:grpSpPr>
        <p:grpSp>
          <p:nvGrpSpPr>
            <p:cNvPr id="45" name="Left Arrows"/>
            <p:cNvGrpSpPr/>
            <p:nvPr userDrawn="1"/>
          </p:nvGrpSpPr>
          <p:grpSpPr>
            <a:xfrm>
              <a:off x="-325663" y="1550257"/>
              <a:ext cx="10678538" cy="4130512"/>
              <a:chOff x="-325663" y="1550257"/>
              <a:chExt cx="10678538" cy="4130512"/>
            </a:xfrm>
          </p:grpSpPr>
          <p:cxnSp>
            <p:nvCxnSpPr>
              <p:cNvPr id="60" name="Straight Arrow Connector 59"/>
              <p:cNvCxnSpPr/>
              <p:nvPr userDrawn="1"/>
            </p:nvCxnSpPr>
            <p:spPr>
              <a:xfrm>
                <a:off x="-325663" y="1550259"/>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userDrawn="1"/>
            </p:nvCxnSpPr>
            <p:spPr>
              <a:xfrm>
                <a:off x="-325663" y="1745768"/>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userDrawn="1"/>
            </p:nvCxnSpPr>
            <p:spPr>
              <a:xfrm rot="10800000">
                <a:off x="10082869" y="1550257"/>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userDrawn="1"/>
            </p:nvCxnSpPr>
            <p:spPr>
              <a:xfrm rot="10800000">
                <a:off x="10082874" y="1745768"/>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userDrawn="1"/>
            </p:nvCxnSpPr>
            <p:spPr>
              <a:xfrm>
                <a:off x="-325663" y="3577477"/>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userDrawn="1"/>
            </p:nvCxnSpPr>
            <p:spPr>
              <a:xfrm>
                <a:off x="-325663" y="3860885"/>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userDrawn="1"/>
            </p:nvCxnSpPr>
            <p:spPr>
              <a:xfrm rot="10800000">
                <a:off x="10082875" y="3577478"/>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userDrawn="1"/>
            </p:nvCxnSpPr>
            <p:spPr>
              <a:xfrm rot="10800000">
                <a:off x="10082875" y="3860885"/>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userDrawn="1"/>
            </p:nvCxnSpPr>
            <p:spPr>
              <a:xfrm>
                <a:off x="-325663" y="5680769"/>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userDrawn="1"/>
            </p:nvCxnSpPr>
            <p:spPr>
              <a:xfrm rot="10800000">
                <a:off x="10082874" y="5680768"/>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grpSp>
        <p:grpSp>
          <p:nvGrpSpPr>
            <p:cNvPr id="46" name="Top Arrows"/>
            <p:cNvGrpSpPr/>
            <p:nvPr userDrawn="1"/>
          </p:nvGrpSpPr>
          <p:grpSpPr>
            <a:xfrm>
              <a:off x="417779" y="-397872"/>
              <a:ext cx="9191653" cy="7516818"/>
              <a:chOff x="417779" y="-397872"/>
              <a:chExt cx="9191653" cy="7516818"/>
            </a:xfrm>
          </p:grpSpPr>
          <p:cxnSp>
            <p:nvCxnSpPr>
              <p:cNvPr id="50" name="Straight Arrow Connector 49"/>
              <p:cNvCxnSpPr/>
              <p:nvPr userDrawn="1"/>
            </p:nvCxnSpPr>
            <p:spPr>
              <a:xfrm rot="16200000" flipH="1">
                <a:off x="282779" y="-262872"/>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userDrawn="1"/>
            </p:nvCxnSpPr>
            <p:spPr>
              <a:xfrm rot="16200000" flipH="1">
                <a:off x="9474432" y="-262871"/>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userDrawn="1"/>
            </p:nvCxnSpPr>
            <p:spPr>
              <a:xfrm rot="16200000" flipH="1">
                <a:off x="3121377" y="-224990"/>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userDrawn="1"/>
            </p:nvCxnSpPr>
            <p:spPr>
              <a:xfrm rot="16200000" flipH="1">
                <a:off x="3459377" y="-224990"/>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userDrawn="1"/>
            </p:nvCxnSpPr>
            <p:spPr>
              <a:xfrm rot="16200000" flipH="1">
                <a:off x="6297905" y="-262872"/>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userDrawn="1"/>
            </p:nvCxnSpPr>
            <p:spPr>
              <a:xfrm rot="16200000" flipH="1">
                <a:off x="6636068" y="-262872"/>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userDrawn="1"/>
            </p:nvCxnSpPr>
            <p:spPr>
              <a:xfrm rot="5400000" flipH="1">
                <a:off x="3121377" y="6983946"/>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userDrawn="1"/>
            </p:nvCxnSpPr>
            <p:spPr>
              <a:xfrm rot="5400000" flipH="1">
                <a:off x="3459377" y="6983946"/>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userDrawn="1"/>
            </p:nvCxnSpPr>
            <p:spPr>
              <a:xfrm rot="5400000" flipH="1">
                <a:off x="6297905" y="6983946"/>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userDrawn="1"/>
            </p:nvCxnSpPr>
            <p:spPr>
              <a:xfrm rot="5400000" flipH="1">
                <a:off x="6636068" y="6983946"/>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userDrawn="1"/>
            </p:nvCxnSpPr>
            <p:spPr>
              <a:xfrm rot="16200000" flipH="1">
                <a:off x="4702668" y="-224990"/>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userDrawn="1"/>
            </p:nvCxnSpPr>
            <p:spPr>
              <a:xfrm rot="16200000" flipH="1">
                <a:off x="5046232" y="-224990"/>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userDrawn="1"/>
            </p:nvCxnSpPr>
            <p:spPr>
              <a:xfrm rot="5400000" flipH="1">
                <a:off x="4707674" y="6983946"/>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userDrawn="1"/>
            </p:nvCxnSpPr>
            <p:spPr>
              <a:xfrm rot="5400000" flipH="1">
                <a:off x="5043253" y="6983946"/>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grpSp>
        <p:grpSp>
          <p:nvGrpSpPr>
            <p:cNvPr id="47" name="Bottom Arrows"/>
            <p:cNvGrpSpPr/>
            <p:nvPr userDrawn="1"/>
          </p:nvGrpSpPr>
          <p:grpSpPr>
            <a:xfrm>
              <a:off x="417779" y="6848946"/>
              <a:ext cx="9191652" cy="270000"/>
              <a:chOff x="417779" y="6848946"/>
              <a:chExt cx="9191652" cy="270000"/>
            </a:xfrm>
          </p:grpSpPr>
          <p:cxnSp>
            <p:nvCxnSpPr>
              <p:cNvPr id="48" name="Straight Arrow Connector 47"/>
              <p:cNvCxnSpPr/>
              <p:nvPr userDrawn="1"/>
            </p:nvCxnSpPr>
            <p:spPr>
              <a:xfrm rot="5400000" flipH="1" flipV="1">
                <a:off x="282779" y="6983946"/>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userDrawn="1"/>
            </p:nvCxnSpPr>
            <p:spPr>
              <a:xfrm rot="5400000" flipH="1" flipV="1">
                <a:off x="9474431" y="6983946"/>
                <a:ext cx="270000" cy="0"/>
              </a:xfrm>
              <a:prstGeom prst="straightConnector1">
                <a:avLst/>
              </a:prstGeom>
              <a:ln w="3175">
                <a:solidFill>
                  <a:schemeClr val="accent5"/>
                </a:solidFill>
                <a:tailEnd type="triangle" w="sm" len="sm"/>
              </a:ln>
            </p:spPr>
            <p:style>
              <a:lnRef idx="1">
                <a:schemeClr val="accent1"/>
              </a:lnRef>
              <a:fillRef idx="0">
                <a:schemeClr val="accent1"/>
              </a:fillRef>
              <a:effectRef idx="0">
                <a:schemeClr val="accent1"/>
              </a:effectRef>
              <a:fontRef idx="minor">
                <a:schemeClr val="tx1"/>
              </a:fontRef>
            </p:style>
          </p:cxnSp>
        </p:grpSp>
      </p:grpSp>
      <p:cxnSp>
        <p:nvCxnSpPr>
          <p:cNvPr id="39" name="Straight Connector 38"/>
          <p:cNvCxnSpPr/>
          <p:nvPr userDrawn="1"/>
        </p:nvCxnSpPr>
        <p:spPr>
          <a:xfrm>
            <a:off x="384225" y="4659982"/>
            <a:ext cx="837555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2" name="ctsSlideNumber"/>
          <p:cNvSpPr txBox="1"/>
          <p:nvPr userDrawn="1"/>
        </p:nvSpPr>
        <p:spPr>
          <a:xfrm>
            <a:off x="384225" y="4747230"/>
            <a:ext cx="307884" cy="244939"/>
          </a:xfrm>
          <a:prstGeom prst="rect">
            <a:avLst/>
          </a:prstGeom>
        </p:spPr>
        <p:txBody>
          <a:bodyPr vert="horz" lIns="0" tIns="0" rIns="0" bIns="0" rtlCol="0" anchor="t" anchorCtr="0">
            <a:noAutofit/>
          </a:bodyPr>
          <a:lstStyle>
            <a:defPPr>
              <a:defRPr lang="en-US"/>
            </a:defPPr>
            <a:lvl1pPr>
              <a:defRPr sz="1100" b="1">
                <a:solidFill>
                  <a:schemeClr val="tx2"/>
                </a:solidFill>
              </a:defRPr>
            </a:lvl1pPr>
          </a:lstStyle>
          <a:p>
            <a:pPr marL="0" lvl="0" indent="0">
              <a:buNone/>
            </a:pPr>
            <a:fld id="{7E0AAB16-D600-4C3A-90DB-32574670924F}" type="slidenum">
              <a:rPr lang="en-US" sz="1100" smtClean="0"/>
              <a:pPr marL="0" lvl="0" indent="0">
                <a:buNone/>
              </a:pPr>
              <a:t>‹#›</a:t>
            </a:fld>
            <a:endParaRPr lang="en-US" sz="1100" noProof="0" dirty="0"/>
          </a:p>
        </p:txBody>
      </p:sp>
      <p:sp>
        <p:nvSpPr>
          <p:cNvPr id="43" name="ctsFooter"/>
          <p:cNvSpPr txBox="1"/>
          <p:nvPr userDrawn="1"/>
        </p:nvSpPr>
        <p:spPr>
          <a:xfrm>
            <a:off x="753812" y="4747230"/>
            <a:ext cx="6281535" cy="150523"/>
          </a:xfrm>
          <a:prstGeom prst="rect">
            <a:avLst/>
          </a:prstGeom>
        </p:spPr>
        <p:txBody>
          <a:bodyPr vert="horz" lIns="0" tIns="0" rIns="0" bIns="0" rtlCol="0" anchor="t" anchorCtr="0">
            <a:noAutofit/>
          </a:bodyPr>
          <a:lstStyle>
            <a:defPPr>
              <a:defRPr lang="en-US"/>
            </a:defPPr>
            <a:lvl1pPr>
              <a:defRPr sz="1100">
                <a:solidFill>
                  <a:schemeClr val="tx2"/>
                </a:solidFill>
              </a:defRPr>
            </a:lvl1pPr>
          </a:lstStyle>
          <a:p>
            <a:pPr marL="0" marR="0" lvl="0" indent="0" algn="l" defTabSz="685804" rtl="0" eaLnBrk="1" fontAlgn="auto" latinLnBrk="0" hangingPunct="1">
              <a:lnSpc>
                <a:spcPct val="100000"/>
              </a:lnSpc>
              <a:spcBef>
                <a:spcPts val="0"/>
              </a:spcBef>
              <a:spcAft>
                <a:spcPts val="0"/>
              </a:spcAft>
              <a:buClr>
                <a:schemeClr val="accent2"/>
              </a:buClr>
              <a:buSzPct val="90000"/>
              <a:buFont typeface="Arial" panose="020B0604020202020204" pitchFamily="34" charset="0"/>
              <a:buNone/>
              <a:tabLst/>
              <a:defRPr/>
            </a:pPr>
            <a:r>
              <a:rPr lang="en-US" sz="1100" noProof="0" dirty="0"/>
              <a:t>Timing, Location and Magnitude</a:t>
            </a:r>
          </a:p>
        </p:txBody>
      </p:sp>
      <p:sp>
        <p:nvSpPr>
          <p:cNvPr id="2" name="ctsMasterTitlePlaceholder"/>
          <p:cNvSpPr>
            <a:spLocks noGrp="1"/>
          </p:cNvSpPr>
          <p:nvPr>
            <p:ph type="title"/>
          </p:nvPr>
        </p:nvSpPr>
        <p:spPr>
          <a:xfrm>
            <a:off x="384225" y="369498"/>
            <a:ext cx="5789163" cy="596588"/>
          </a:xfrm>
          <a:prstGeom prst="rect">
            <a:avLst/>
          </a:prstGeom>
        </p:spPr>
        <p:txBody>
          <a:bodyPr vert="horz" lIns="0" tIns="0" rIns="0" bIns="0" rtlCol="0" anchor="t" anchorCtr="0">
            <a:noAutofit/>
          </a:bodyPr>
          <a:lstStyle/>
          <a:p>
            <a:pPr lvl="0"/>
            <a:endParaRPr lang="en-US" noProof="0" dirty="0"/>
          </a:p>
        </p:txBody>
      </p:sp>
      <p:sp>
        <p:nvSpPr>
          <p:cNvPr id="4" name="ctsMasterTextPlaceholder"/>
          <p:cNvSpPr>
            <a:spLocks noGrp="1"/>
          </p:cNvSpPr>
          <p:nvPr>
            <p:ph type="body" idx="1"/>
          </p:nvPr>
        </p:nvSpPr>
        <p:spPr>
          <a:xfrm>
            <a:off x="384855" y="1053332"/>
            <a:ext cx="8374449" cy="3519404"/>
          </a:xfrm>
          <a:prstGeom prst="rect">
            <a:avLst/>
          </a:prstGeom>
        </p:spPr>
        <p:txBody>
          <a:bodyPr vert="horz" lIns="0" tIns="0" rIns="0" bIns="0" rtlCol="0">
            <a:noAutofit/>
          </a:body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pic>
        <p:nvPicPr>
          <p:cNvPr id="7" name="Logo">
            <a:extLst>
              <a:ext uri="{FF2B5EF4-FFF2-40B4-BE49-F238E27FC236}">
                <a16:creationId xmlns:a16="http://schemas.microsoft.com/office/drawing/2014/main" id="{D8DD366B-E925-4CEF-82D2-FFDEA0D606A5}"/>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7190175" y="4747230"/>
            <a:ext cx="1569600" cy="227905"/>
          </a:xfrm>
          <a:prstGeom prst="rect">
            <a:avLst/>
          </a:prstGeom>
        </p:spPr>
      </p:pic>
      <p:pic>
        <p:nvPicPr>
          <p:cNvPr id="5" name="Picture 4"/>
          <p:cNvPicPr>
            <a:picLocks noChangeAspect="1"/>
          </p:cNvPicPr>
          <p:nvPr userDrawn="1"/>
        </p:nvPicPr>
        <p:blipFill>
          <a:blip r:embed="rId28"/>
          <a:stretch>
            <a:fillRect/>
          </a:stretch>
        </p:blipFill>
        <p:spPr>
          <a:xfrm>
            <a:off x="6173788" y="0"/>
            <a:ext cx="2970212" cy="536873"/>
          </a:xfrm>
          <a:prstGeom prst="rect">
            <a:avLst/>
          </a:prstGeom>
        </p:spPr>
      </p:pic>
    </p:spTree>
    <p:extLst>
      <p:ext uri="{BB962C8B-B14F-4D97-AF65-F5344CB8AC3E}">
        <p14:creationId xmlns:p14="http://schemas.microsoft.com/office/powerpoint/2010/main" val="93937190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70" r:id="rId4"/>
    <p:sldLayoutId id="2147483650" r:id="rId5"/>
    <p:sldLayoutId id="2147483668" r:id="rId6"/>
    <p:sldLayoutId id="2147483674" r:id="rId7"/>
    <p:sldLayoutId id="2147483677" r:id="rId8"/>
    <p:sldLayoutId id="2147483662" r:id="rId9"/>
    <p:sldLayoutId id="2147483653" r:id="rId10"/>
    <p:sldLayoutId id="2147483652" r:id="rId11"/>
    <p:sldLayoutId id="2147483664" r:id="rId12"/>
    <p:sldLayoutId id="2147483676" r:id="rId13"/>
    <p:sldLayoutId id="2147483667" r:id="rId14"/>
    <p:sldLayoutId id="2147483654" r:id="rId15"/>
    <p:sldLayoutId id="2147483671" r:id="rId16"/>
    <p:sldLayoutId id="2147483672" r:id="rId17"/>
    <p:sldLayoutId id="2147483661" r:id="rId18"/>
    <p:sldLayoutId id="2147483665" r:id="rId19"/>
    <p:sldLayoutId id="2147483655" r:id="rId20"/>
    <p:sldLayoutId id="2147483669" r:id="rId21"/>
    <p:sldLayoutId id="2147483666" r:id="rId22"/>
  </p:sldLayoutIdLst>
  <p:hf sldNum="0" hdr="0" ftr="0"/>
  <p:txStyles>
    <p:titleStyle>
      <a:lvl1pPr algn="l" defTabSz="685804" rtl="0" eaLnBrk="1" latinLnBrk="0" hangingPunct="1">
        <a:lnSpc>
          <a:spcPct val="90000"/>
        </a:lnSpc>
        <a:spcBef>
          <a:spcPct val="0"/>
        </a:spcBef>
        <a:buNone/>
        <a:defRPr lang="en-US" sz="2400" b="1" kern="1200" baseline="0" dirty="0">
          <a:solidFill>
            <a:schemeClr val="tx1"/>
          </a:solidFill>
          <a:latin typeface="+mj-lt"/>
          <a:ea typeface="+mj-ea"/>
          <a:cs typeface="+mj-cs"/>
        </a:defRPr>
      </a:lvl1pPr>
    </p:titleStyle>
    <p:body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0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0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0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0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000" kern="1200" baseline="0" noProof="0" dirty="0">
          <a:solidFill>
            <a:schemeClr val="tx1"/>
          </a:solidFill>
          <a:latin typeface="+mn-lt"/>
          <a:ea typeface="+mn-ea"/>
          <a:cs typeface="+mn-cs"/>
        </a:defRPr>
      </a:lvl9pPr>
    </p:bodyStyle>
    <p:otherStyle>
      <a:defPPr>
        <a:defRPr lang="en-US"/>
      </a:defPPr>
      <a:lvl1pPr marL="0" indent="0" algn="l" defTabSz="685804" rtl="0" eaLnBrk="1" latinLnBrk="0" hangingPunct="1">
        <a:spcBef>
          <a:spcPts val="204"/>
        </a:spcBef>
        <a:buFont typeface="Arial" panose="020B0604020202020204" pitchFamily="34" charset="0"/>
        <a:buNone/>
        <a:defRPr sz="816" kern="1200">
          <a:solidFill>
            <a:schemeClr val="tx1"/>
          </a:solidFill>
          <a:latin typeface="+mn-lt"/>
          <a:ea typeface="+mn-ea"/>
          <a:cs typeface="+mn-cs"/>
        </a:defRPr>
      </a:lvl1pPr>
      <a:lvl2pPr marL="123135" indent="-123135" algn="l" defTabSz="685804" rtl="0" eaLnBrk="1" latinLnBrk="0" hangingPunct="1">
        <a:buClr>
          <a:schemeClr val="accent2"/>
        </a:buClr>
        <a:buSzPct val="90000"/>
        <a:buFont typeface="Arial" panose="020B0604020202020204" pitchFamily="34" charset="0"/>
        <a:buChar char="●"/>
        <a:defRPr sz="816" kern="1200">
          <a:solidFill>
            <a:schemeClr val="tx1"/>
          </a:solidFill>
          <a:latin typeface="+mn-lt"/>
          <a:ea typeface="+mn-ea"/>
          <a:cs typeface="+mn-cs"/>
        </a:defRPr>
      </a:lvl2pPr>
      <a:lvl3pPr marL="246271" indent="-123135" algn="l" defTabSz="685804" rtl="0" eaLnBrk="1" latinLnBrk="0" hangingPunct="1">
        <a:buClr>
          <a:schemeClr val="accent2"/>
        </a:buClr>
        <a:buFont typeface="Arial" panose="020B0604020202020204" pitchFamily="34" charset="0"/>
        <a:buChar char="–"/>
        <a:defRPr sz="816" kern="1200">
          <a:solidFill>
            <a:schemeClr val="tx1"/>
          </a:solidFill>
          <a:latin typeface="+mn-lt"/>
          <a:ea typeface="+mn-ea"/>
          <a:cs typeface="+mn-cs"/>
        </a:defRPr>
      </a:lvl3pPr>
      <a:lvl4pPr marL="369406" indent="-123135" algn="l" defTabSz="685804" rtl="0" eaLnBrk="1" latinLnBrk="0" hangingPunct="1">
        <a:buClr>
          <a:schemeClr val="accent2"/>
        </a:buClr>
        <a:buFont typeface="Arial" panose="020B0604020202020204" pitchFamily="34" charset="0"/>
        <a:buChar char="•"/>
        <a:defRPr sz="816" kern="1200">
          <a:solidFill>
            <a:schemeClr val="tx1"/>
          </a:solidFill>
          <a:latin typeface="+mn-lt"/>
          <a:ea typeface="+mn-ea"/>
          <a:cs typeface="+mn-cs"/>
        </a:defRPr>
      </a:lvl4pPr>
      <a:lvl5pPr marL="492542" indent="-123135" algn="l" defTabSz="685804" rtl="0" eaLnBrk="1" latinLnBrk="0" hangingPunct="1">
        <a:buClr>
          <a:schemeClr val="accent2"/>
        </a:buClr>
        <a:buFont typeface="Arial" panose="020B0604020202020204" pitchFamily="34" charset="0"/>
        <a:buChar char="–"/>
        <a:defRPr sz="816" kern="1200">
          <a:solidFill>
            <a:schemeClr val="tx1"/>
          </a:solidFill>
          <a:latin typeface="+mn-lt"/>
          <a:ea typeface="+mn-ea"/>
          <a:cs typeface="+mn-cs"/>
        </a:defRPr>
      </a:lvl5pPr>
      <a:lvl6pPr marL="615677" indent="-123135" algn="l" defTabSz="685804" rtl="0" eaLnBrk="1" latinLnBrk="0" hangingPunct="1">
        <a:buClr>
          <a:schemeClr val="accent2"/>
        </a:buClr>
        <a:buFont typeface="Arial" panose="020B0604020202020204" pitchFamily="34" charset="0"/>
        <a:buChar char="•"/>
        <a:defRPr sz="816" kern="1200">
          <a:solidFill>
            <a:schemeClr val="tx1"/>
          </a:solidFill>
          <a:latin typeface="+mn-lt"/>
          <a:ea typeface="+mn-ea"/>
          <a:cs typeface="+mn-cs"/>
        </a:defRPr>
      </a:lvl6pPr>
      <a:lvl7pPr marL="738812" indent="-123135" algn="l" defTabSz="685804" rtl="0" eaLnBrk="1" latinLnBrk="0" hangingPunct="1">
        <a:buClr>
          <a:schemeClr val="accent2"/>
        </a:buClr>
        <a:buFont typeface="Arial" panose="020B0604020202020204" pitchFamily="34" charset="0"/>
        <a:buChar char="–"/>
        <a:defRPr sz="816" kern="1200">
          <a:solidFill>
            <a:schemeClr val="tx1"/>
          </a:solidFill>
          <a:latin typeface="+mn-lt"/>
          <a:ea typeface="+mn-ea"/>
          <a:cs typeface="+mn-cs"/>
        </a:defRPr>
      </a:lvl7pPr>
      <a:lvl8pPr marL="861948" indent="-123135" algn="l" defTabSz="685804" rtl="0" eaLnBrk="1" latinLnBrk="0" hangingPunct="1">
        <a:buClr>
          <a:schemeClr val="accent2"/>
        </a:buClr>
        <a:buFont typeface="Arial" panose="020B0604020202020204" pitchFamily="34" charset="0"/>
        <a:buChar char="•"/>
        <a:defRPr sz="816" kern="1200" baseline="0">
          <a:solidFill>
            <a:schemeClr val="tx1"/>
          </a:solidFill>
          <a:latin typeface="+mn-lt"/>
          <a:ea typeface="+mn-ea"/>
          <a:cs typeface="+mn-cs"/>
        </a:defRPr>
      </a:lvl8pPr>
      <a:lvl9pPr marL="985083" indent="-123135" algn="l" defTabSz="685804" rtl="0" eaLnBrk="1" latinLnBrk="0" hangingPunct="1">
        <a:buClr>
          <a:schemeClr val="accent2"/>
        </a:buClr>
        <a:buFont typeface="Arial" panose="020B0604020202020204" pitchFamily="34" charset="0"/>
        <a:buChar char="–"/>
        <a:defRPr sz="816" kern="1200" baseline="0">
          <a:solidFill>
            <a:schemeClr val="tx1"/>
          </a:solidFill>
          <a:latin typeface="+mn-lt"/>
          <a:ea typeface="+mn-ea"/>
          <a:cs typeface="+mn-cs"/>
        </a:defRPr>
      </a:lvl9pPr>
    </p:otherStyle>
  </p:txStyles>
  <p:extLst>
    <p:ext uri="{27BBF7A9-308A-43DC-89C8-2F10F3537804}">
      <p15:sldGuideLst xmlns:p15="http://schemas.microsoft.com/office/powerpoint/2012/main">
        <p15:guide id="1" pos="242" userDrawn="1">
          <p15:clr>
            <a:srgbClr val="F26B43"/>
          </p15:clr>
        </p15:guide>
        <p15:guide id="2" pos="5518" userDrawn="1">
          <p15:clr>
            <a:srgbClr val="F26B43"/>
          </p15:clr>
        </p15:guide>
        <p15:guide id="7" pos="3889" userDrawn="1">
          <p15:clr>
            <a:srgbClr val="F26B43"/>
          </p15:clr>
        </p15:guide>
        <p15:guide id="8" pos="3695" userDrawn="1">
          <p15:clr>
            <a:srgbClr val="F26B43"/>
          </p15:clr>
        </p15:guide>
        <p15:guide id="9" pos="2065" userDrawn="1">
          <p15:clr>
            <a:srgbClr val="F26B43"/>
          </p15:clr>
        </p15:guide>
        <p15:guide id="10" pos="1871" userDrawn="1">
          <p15:clr>
            <a:srgbClr val="F26B43"/>
          </p15:clr>
        </p15:guide>
        <p15:guide id="11" pos="2781" userDrawn="1">
          <p15:clr>
            <a:srgbClr val="F26B43"/>
          </p15:clr>
        </p15:guide>
        <p15:guide id="12" pos="2976" userDrawn="1">
          <p15:clr>
            <a:srgbClr val="F26B43"/>
          </p15:clr>
        </p15:guide>
        <p15:guide id="13" orient="horz" pos="1713" userDrawn="1">
          <p15:clr>
            <a:srgbClr val="F26B43"/>
          </p15:clr>
        </p15:guide>
        <p15:guide id="14" orient="horz" pos="1847" userDrawn="1">
          <p15:clr>
            <a:srgbClr val="F26B43"/>
          </p15:clr>
        </p15:guide>
        <p15:guide id="19" orient="horz" pos="667" userDrawn="1">
          <p15:clr>
            <a:srgbClr val="F26B43"/>
          </p15:clr>
        </p15:guide>
        <p15:guide id="20" orient="horz" pos="849" userDrawn="1">
          <p15:clr>
            <a:srgbClr val="F26B43"/>
          </p15:clr>
        </p15:guide>
        <p15:guide id="21" orient="horz" pos="2890" userDrawn="1">
          <p15:clr>
            <a:srgbClr val="F26B43"/>
          </p15:clr>
        </p15:guide>
        <p15:guide id="22" orient="horz" pos="279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bnef.com/flagships/new-energy-outlook"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2.emf"/></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5.emf"/><Relationship Id="rId4" Type="http://schemas.openxmlformats.org/officeDocument/2006/relationships/image" Target="../media/image14.emf"/></Relationships>
</file>

<file path=ppt/slides/_rels/slide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emf"/></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23.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5.emf"/></Relationships>
</file>

<file path=ppt/slides/_rels/slide2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hyperlink" Target="https://www.iea.org/reports/world-energy-investment-2025" TargetMode="External"/><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9.emf"/></Relationships>
</file>

<file path=ppt/slides/_rels/slide2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D51D0-D1B5-F4B4-62BB-A7E8F2C92B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CC54FC-1A5B-6F0C-E04C-F7AB49D31091}"/>
              </a:ext>
            </a:extLst>
          </p:cNvPr>
          <p:cNvSpPr>
            <a:spLocks noGrp="1"/>
          </p:cNvSpPr>
          <p:nvPr>
            <p:ph type="ctrTitle"/>
          </p:nvPr>
        </p:nvSpPr>
        <p:spPr/>
        <p:txBody>
          <a:bodyPr/>
          <a:lstStyle/>
          <a:p>
            <a:r>
              <a:rPr lang="en-GB" dirty="0"/>
              <a:t>Timing, Location and Magnitude</a:t>
            </a:r>
          </a:p>
        </p:txBody>
      </p:sp>
      <p:sp>
        <p:nvSpPr>
          <p:cNvPr id="3" name="Subtitle 2">
            <a:extLst>
              <a:ext uri="{FF2B5EF4-FFF2-40B4-BE49-F238E27FC236}">
                <a16:creationId xmlns:a16="http://schemas.microsoft.com/office/drawing/2014/main" id="{9E9268E2-177F-EC28-7A63-06FD1943C6EC}"/>
              </a:ext>
            </a:extLst>
          </p:cNvPr>
          <p:cNvSpPr>
            <a:spLocks noGrp="1"/>
          </p:cNvSpPr>
          <p:nvPr>
            <p:ph type="subTitle" idx="1"/>
          </p:nvPr>
        </p:nvSpPr>
        <p:spPr>
          <a:xfrm>
            <a:off x="395536" y="2718646"/>
            <a:ext cx="4680983" cy="903700"/>
          </a:xfrm>
        </p:spPr>
        <p:txBody>
          <a:bodyPr/>
          <a:lstStyle/>
          <a:p>
            <a:r>
              <a:rPr lang="en-US" dirty="0"/>
              <a:t>Understanding large structural changes across the energy sector and broader economy</a:t>
            </a:r>
            <a:endParaRPr lang="en-GB" dirty="0"/>
          </a:p>
        </p:txBody>
      </p:sp>
      <p:sp>
        <p:nvSpPr>
          <p:cNvPr id="4" name="Text Placeholder 3">
            <a:extLst>
              <a:ext uri="{FF2B5EF4-FFF2-40B4-BE49-F238E27FC236}">
                <a16:creationId xmlns:a16="http://schemas.microsoft.com/office/drawing/2014/main" id="{AB7E5E48-ADB2-9178-275B-E48A6FDFA3A7}"/>
              </a:ext>
            </a:extLst>
          </p:cNvPr>
          <p:cNvSpPr>
            <a:spLocks noGrp="1"/>
          </p:cNvSpPr>
          <p:nvPr>
            <p:ph type="body" sz="quarter" idx="11"/>
          </p:nvPr>
        </p:nvSpPr>
        <p:spPr>
          <a:xfrm>
            <a:off x="395536" y="3731518"/>
            <a:ext cx="2614762" cy="288032"/>
          </a:xfrm>
        </p:spPr>
        <p:txBody>
          <a:bodyPr/>
          <a:lstStyle/>
          <a:p>
            <a:r>
              <a:rPr lang="en-GB" dirty="0"/>
              <a:t>Luiza Demoro</a:t>
            </a:r>
          </a:p>
        </p:txBody>
      </p:sp>
      <p:sp>
        <p:nvSpPr>
          <p:cNvPr id="5" name="Date Placeholder 4">
            <a:extLst>
              <a:ext uri="{FF2B5EF4-FFF2-40B4-BE49-F238E27FC236}">
                <a16:creationId xmlns:a16="http://schemas.microsoft.com/office/drawing/2014/main" id="{84597AB3-B7EB-2607-4337-5E6ED6F13FE3}"/>
              </a:ext>
            </a:extLst>
          </p:cNvPr>
          <p:cNvSpPr>
            <a:spLocks noGrp="1"/>
          </p:cNvSpPr>
          <p:nvPr>
            <p:ph type="dt" sz="half" idx="12"/>
          </p:nvPr>
        </p:nvSpPr>
        <p:spPr>
          <a:xfrm>
            <a:off x="395536" y="4585099"/>
            <a:ext cx="1800000" cy="288147"/>
          </a:xfrm>
        </p:spPr>
        <p:txBody>
          <a:bodyPr/>
          <a:lstStyle/>
          <a:p>
            <a:r>
              <a:rPr lang="en-US" dirty="0"/>
              <a:t>October 7</a:t>
            </a:r>
            <a:r>
              <a:rPr lang="en-US" noProof="0" dirty="0"/>
              <a:t>, 2026</a:t>
            </a:r>
          </a:p>
        </p:txBody>
      </p:sp>
    </p:spTree>
    <p:extLst>
      <p:ext uri="{BB962C8B-B14F-4D97-AF65-F5344CB8AC3E}">
        <p14:creationId xmlns:p14="http://schemas.microsoft.com/office/powerpoint/2010/main" val="4269612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D53F6F-54B8-17AF-313B-93829A98D994}"/>
              </a:ext>
            </a:extLst>
          </p:cNvPr>
          <p:cNvSpPr>
            <a:spLocks noGrp="1"/>
          </p:cNvSpPr>
          <p:nvPr>
            <p:ph type="title"/>
          </p:nvPr>
        </p:nvSpPr>
        <p:spPr/>
        <p:txBody>
          <a:bodyPr/>
          <a:lstStyle/>
          <a:p>
            <a:r>
              <a:rPr lang="en-GB" dirty="0"/>
              <a:t>BloombergNEF coverage</a:t>
            </a:r>
          </a:p>
        </p:txBody>
      </p:sp>
      <p:pic>
        <p:nvPicPr>
          <p:cNvPr id="5" name="Content Placeholder 4">
            <a:extLst>
              <a:ext uri="{FF2B5EF4-FFF2-40B4-BE49-F238E27FC236}">
                <a16:creationId xmlns:a16="http://schemas.microsoft.com/office/drawing/2014/main" id="{ADABA07C-EE5C-6552-5910-4FF72D2ECD1E}"/>
              </a:ext>
            </a:extLst>
          </p:cNvPr>
          <p:cNvPicPr>
            <a:picLocks noGrp="1" noChangeAspect="1"/>
          </p:cNvPicPr>
          <p:nvPr>
            <p:ph sz="quarter" idx="11"/>
          </p:nvPr>
        </p:nvPicPr>
        <p:blipFill>
          <a:blip r:embed="rId3"/>
          <a:stretch>
            <a:fillRect/>
          </a:stretch>
        </p:blipFill>
        <p:spPr>
          <a:xfrm>
            <a:off x="685800" y="730115"/>
            <a:ext cx="7992000" cy="3899035"/>
          </a:xfrm>
          <a:prstGeom prst="rect">
            <a:avLst/>
          </a:prstGeom>
        </p:spPr>
      </p:pic>
    </p:spTree>
    <p:extLst>
      <p:ext uri="{BB962C8B-B14F-4D97-AF65-F5344CB8AC3E}">
        <p14:creationId xmlns:p14="http://schemas.microsoft.com/office/powerpoint/2010/main" val="2586684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2E5DA-089C-BD68-6B9E-8C93821C96C2}"/>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C671608-DA5C-2363-1B2F-F754EE65DB9E}"/>
              </a:ext>
            </a:extLst>
          </p:cNvPr>
          <p:cNvPicPr>
            <a:picLocks noGrp="1" noChangeAspect="1"/>
          </p:cNvPicPr>
          <p:nvPr>
            <p:ph sz="quarter" idx="11"/>
          </p:nvPr>
        </p:nvPicPr>
        <p:blipFill>
          <a:blip r:embed="rId3">
            <a:extLst>
              <a:ext uri="{28A0092B-C50C-407E-A947-70E740481C1C}">
                <a14:useLocalDpi xmlns:a14="http://schemas.microsoft.com/office/drawing/2010/main" val="0"/>
              </a:ext>
            </a:extLst>
          </a:blip>
          <a:srcRect l="6947" t="32799" r="73563" b="34456"/>
          <a:stretch>
            <a:fillRect/>
          </a:stretch>
        </p:blipFill>
        <p:spPr>
          <a:xfrm>
            <a:off x="381000" y="1047750"/>
            <a:ext cx="1905000" cy="2133600"/>
          </a:xfrm>
          <a:prstGeom prst="rect">
            <a:avLst/>
          </a:prstGeom>
        </p:spPr>
      </p:pic>
      <p:sp>
        <p:nvSpPr>
          <p:cNvPr id="4" name="Title 3">
            <a:extLst>
              <a:ext uri="{FF2B5EF4-FFF2-40B4-BE49-F238E27FC236}">
                <a16:creationId xmlns:a16="http://schemas.microsoft.com/office/drawing/2014/main" id="{07505065-3BEE-251C-EE90-0404C5AE7046}"/>
              </a:ext>
            </a:extLst>
          </p:cNvPr>
          <p:cNvSpPr>
            <a:spLocks noGrp="1"/>
          </p:cNvSpPr>
          <p:nvPr>
            <p:ph type="title"/>
          </p:nvPr>
        </p:nvSpPr>
        <p:spPr/>
        <p:txBody>
          <a:bodyPr/>
          <a:lstStyle/>
          <a:p>
            <a:r>
              <a:rPr lang="en-GB" dirty="0"/>
              <a:t>The world is getting more complex</a:t>
            </a:r>
          </a:p>
        </p:txBody>
      </p:sp>
      <p:sp>
        <p:nvSpPr>
          <p:cNvPr id="8" name="TextBox 7">
            <a:extLst>
              <a:ext uri="{FF2B5EF4-FFF2-40B4-BE49-F238E27FC236}">
                <a16:creationId xmlns:a16="http://schemas.microsoft.com/office/drawing/2014/main" id="{1133FA11-DCD4-75F1-D0E1-41A0B3C900CF}"/>
              </a:ext>
            </a:extLst>
          </p:cNvPr>
          <p:cNvSpPr txBox="1"/>
          <p:nvPr/>
        </p:nvSpPr>
        <p:spPr>
          <a:xfrm>
            <a:off x="381000" y="3116818"/>
            <a:ext cx="1752600" cy="738664"/>
          </a:xfrm>
          <a:prstGeom prst="rect">
            <a:avLst/>
          </a:prstGeom>
          <a:noFill/>
        </p:spPr>
        <p:txBody>
          <a:bodyPr wrap="square" lIns="0" tIns="0" rIns="0" bIns="0" rtlCol="0">
            <a:spAutoFit/>
          </a:bodyPr>
          <a:lstStyle/>
          <a:p>
            <a:pPr algn="ctr"/>
            <a:r>
              <a:rPr lang="en-GB" sz="1600" b="1" dirty="0">
                <a:solidFill>
                  <a:schemeClr val="accent2"/>
                </a:solidFill>
              </a:rPr>
              <a:t>Energy is at the </a:t>
            </a:r>
            <a:r>
              <a:rPr lang="en-GB" sz="1600" b="1" dirty="0" err="1">
                <a:solidFill>
                  <a:schemeClr val="accent2"/>
                </a:solidFill>
              </a:rPr>
              <a:t>center</a:t>
            </a:r>
            <a:r>
              <a:rPr lang="en-GB" sz="1600" b="1" dirty="0">
                <a:solidFill>
                  <a:schemeClr val="accent2"/>
                </a:solidFill>
              </a:rPr>
              <a:t> of geopolitics</a:t>
            </a:r>
            <a:r>
              <a:rPr lang="en-GB" sz="1600" dirty="0"/>
              <a:t> </a:t>
            </a:r>
          </a:p>
        </p:txBody>
      </p:sp>
    </p:spTree>
    <p:extLst>
      <p:ext uri="{BB962C8B-B14F-4D97-AF65-F5344CB8AC3E}">
        <p14:creationId xmlns:p14="http://schemas.microsoft.com/office/powerpoint/2010/main" val="2507992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6DE32-698A-D1FC-6798-844A6F62D250}"/>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60B4CAD3-1F59-7637-2648-E0D81EABF6D9}"/>
              </a:ext>
            </a:extLst>
          </p:cNvPr>
          <p:cNvPicPr>
            <a:picLocks noGrp="1" noChangeAspect="1"/>
          </p:cNvPicPr>
          <p:nvPr>
            <p:ph sz="quarter" idx="11"/>
          </p:nvPr>
        </p:nvPicPr>
        <p:blipFill>
          <a:blip r:embed="rId3">
            <a:extLst>
              <a:ext uri="{28A0092B-C50C-407E-A947-70E740481C1C}">
                <a14:useLocalDpi xmlns:a14="http://schemas.microsoft.com/office/drawing/2010/main" val="0"/>
              </a:ext>
            </a:extLst>
          </a:blip>
          <a:srcRect l="6947" t="32799" r="73563" b="34456"/>
          <a:stretch>
            <a:fillRect/>
          </a:stretch>
        </p:blipFill>
        <p:spPr>
          <a:xfrm>
            <a:off x="381000" y="1047750"/>
            <a:ext cx="1905000" cy="2133600"/>
          </a:xfrm>
          <a:prstGeom prst="rect">
            <a:avLst/>
          </a:prstGeom>
        </p:spPr>
      </p:pic>
      <p:sp>
        <p:nvSpPr>
          <p:cNvPr id="4" name="Title 3">
            <a:extLst>
              <a:ext uri="{FF2B5EF4-FFF2-40B4-BE49-F238E27FC236}">
                <a16:creationId xmlns:a16="http://schemas.microsoft.com/office/drawing/2014/main" id="{F5E806D7-7F6C-C068-54D7-62B8C44ABB17}"/>
              </a:ext>
            </a:extLst>
          </p:cNvPr>
          <p:cNvSpPr>
            <a:spLocks noGrp="1"/>
          </p:cNvSpPr>
          <p:nvPr>
            <p:ph type="title"/>
          </p:nvPr>
        </p:nvSpPr>
        <p:spPr/>
        <p:txBody>
          <a:bodyPr/>
          <a:lstStyle/>
          <a:p>
            <a:r>
              <a:rPr lang="en-GB" dirty="0"/>
              <a:t>The world is getting more complex</a:t>
            </a:r>
          </a:p>
        </p:txBody>
      </p:sp>
      <p:pic>
        <p:nvPicPr>
          <p:cNvPr id="3" name="Content Placeholder 6">
            <a:extLst>
              <a:ext uri="{FF2B5EF4-FFF2-40B4-BE49-F238E27FC236}">
                <a16:creationId xmlns:a16="http://schemas.microsoft.com/office/drawing/2014/main" id="{A6357E62-A833-FED9-0B26-B3E0E3176474}"/>
              </a:ext>
            </a:extLst>
          </p:cNvPr>
          <p:cNvPicPr>
            <a:picLocks noChangeAspect="1"/>
          </p:cNvPicPr>
          <p:nvPr/>
        </p:nvPicPr>
        <p:blipFill>
          <a:blip r:embed="rId3">
            <a:extLst>
              <a:ext uri="{28A0092B-C50C-407E-A947-70E740481C1C}">
                <a14:useLocalDpi xmlns:a14="http://schemas.microsoft.com/office/drawing/2010/main" val="0"/>
              </a:ext>
            </a:extLst>
          </a:blip>
          <a:srcRect l="28776" t="32799" r="51733" b="32118"/>
          <a:stretch>
            <a:fillRect/>
          </a:stretch>
        </p:blipFill>
        <p:spPr>
          <a:xfrm>
            <a:off x="2362200" y="1047750"/>
            <a:ext cx="1905000" cy="2286000"/>
          </a:xfrm>
          <a:prstGeom prst="rect">
            <a:avLst/>
          </a:prstGeom>
        </p:spPr>
      </p:pic>
      <p:sp>
        <p:nvSpPr>
          <p:cNvPr id="8" name="TextBox 7">
            <a:extLst>
              <a:ext uri="{FF2B5EF4-FFF2-40B4-BE49-F238E27FC236}">
                <a16:creationId xmlns:a16="http://schemas.microsoft.com/office/drawing/2014/main" id="{13FEC36B-9BBB-6CB8-B43A-D0560042D281}"/>
              </a:ext>
            </a:extLst>
          </p:cNvPr>
          <p:cNvSpPr txBox="1"/>
          <p:nvPr/>
        </p:nvSpPr>
        <p:spPr>
          <a:xfrm>
            <a:off x="381000" y="3116818"/>
            <a:ext cx="1752600" cy="738664"/>
          </a:xfrm>
          <a:prstGeom prst="rect">
            <a:avLst/>
          </a:prstGeom>
          <a:noFill/>
        </p:spPr>
        <p:txBody>
          <a:bodyPr wrap="square" lIns="0" tIns="0" rIns="0" bIns="0" rtlCol="0">
            <a:spAutoFit/>
          </a:bodyPr>
          <a:lstStyle/>
          <a:p>
            <a:pPr algn="ctr"/>
            <a:r>
              <a:rPr lang="en-GB" sz="1600" b="1" dirty="0">
                <a:solidFill>
                  <a:schemeClr val="accent2"/>
                </a:solidFill>
              </a:rPr>
              <a:t>Energy is at the </a:t>
            </a:r>
            <a:r>
              <a:rPr lang="en-GB" sz="1600" b="1" dirty="0" err="1">
                <a:solidFill>
                  <a:schemeClr val="accent2"/>
                </a:solidFill>
              </a:rPr>
              <a:t>center</a:t>
            </a:r>
            <a:r>
              <a:rPr lang="en-GB" sz="1600" b="1" dirty="0">
                <a:solidFill>
                  <a:schemeClr val="accent2"/>
                </a:solidFill>
              </a:rPr>
              <a:t> of geopolitics</a:t>
            </a:r>
            <a:r>
              <a:rPr lang="en-GB" sz="1600" dirty="0"/>
              <a:t> </a:t>
            </a:r>
          </a:p>
        </p:txBody>
      </p:sp>
      <p:sp>
        <p:nvSpPr>
          <p:cNvPr id="9" name="TextBox 8">
            <a:extLst>
              <a:ext uri="{FF2B5EF4-FFF2-40B4-BE49-F238E27FC236}">
                <a16:creationId xmlns:a16="http://schemas.microsoft.com/office/drawing/2014/main" id="{6917E0FB-F446-6796-06E8-DA983797CDB5}"/>
              </a:ext>
            </a:extLst>
          </p:cNvPr>
          <p:cNvSpPr txBox="1"/>
          <p:nvPr/>
        </p:nvSpPr>
        <p:spPr>
          <a:xfrm>
            <a:off x="2362200" y="3116818"/>
            <a:ext cx="1752600" cy="738664"/>
          </a:xfrm>
          <a:prstGeom prst="rect">
            <a:avLst/>
          </a:prstGeom>
          <a:noFill/>
        </p:spPr>
        <p:txBody>
          <a:bodyPr wrap="square" lIns="0" tIns="0" rIns="0" bIns="0" rtlCol="0">
            <a:spAutoFit/>
          </a:bodyPr>
          <a:lstStyle/>
          <a:p>
            <a:pPr algn="ctr"/>
            <a:r>
              <a:rPr lang="en-GB" sz="1600" b="1" dirty="0">
                <a:solidFill>
                  <a:schemeClr val="accent2"/>
                </a:solidFill>
              </a:rPr>
              <a:t>Technology costs are moving quickly</a:t>
            </a:r>
            <a:endParaRPr lang="en-GB" sz="1600" dirty="0"/>
          </a:p>
        </p:txBody>
      </p:sp>
    </p:spTree>
    <p:extLst>
      <p:ext uri="{BB962C8B-B14F-4D97-AF65-F5344CB8AC3E}">
        <p14:creationId xmlns:p14="http://schemas.microsoft.com/office/powerpoint/2010/main" val="1068309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BBC8B-5D50-4F44-174C-65FD9D757B0F}"/>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98060B85-770A-A8F4-5D4E-1A1AE712194B}"/>
              </a:ext>
            </a:extLst>
          </p:cNvPr>
          <p:cNvPicPr>
            <a:picLocks noGrp="1" noChangeAspect="1"/>
          </p:cNvPicPr>
          <p:nvPr>
            <p:ph sz="quarter" idx="11"/>
          </p:nvPr>
        </p:nvPicPr>
        <p:blipFill>
          <a:blip r:embed="rId3">
            <a:extLst>
              <a:ext uri="{28A0092B-C50C-407E-A947-70E740481C1C}">
                <a14:useLocalDpi xmlns:a14="http://schemas.microsoft.com/office/drawing/2010/main" val="0"/>
              </a:ext>
            </a:extLst>
          </a:blip>
          <a:srcRect l="6947" t="32799" r="73563" b="34456"/>
          <a:stretch>
            <a:fillRect/>
          </a:stretch>
        </p:blipFill>
        <p:spPr>
          <a:xfrm>
            <a:off x="381000" y="1047750"/>
            <a:ext cx="1905000" cy="2133600"/>
          </a:xfrm>
          <a:prstGeom prst="rect">
            <a:avLst/>
          </a:prstGeom>
        </p:spPr>
      </p:pic>
      <p:sp>
        <p:nvSpPr>
          <p:cNvPr id="4" name="Title 3">
            <a:extLst>
              <a:ext uri="{FF2B5EF4-FFF2-40B4-BE49-F238E27FC236}">
                <a16:creationId xmlns:a16="http://schemas.microsoft.com/office/drawing/2014/main" id="{D457F7B1-38D3-ED9C-ACB8-3CA86A9A7230}"/>
              </a:ext>
            </a:extLst>
          </p:cNvPr>
          <p:cNvSpPr>
            <a:spLocks noGrp="1"/>
          </p:cNvSpPr>
          <p:nvPr>
            <p:ph type="title"/>
          </p:nvPr>
        </p:nvSpPr>
        <p:spPr/>
        <p:txBody>
          <a:bodyPr/>
          <a:lstStyle/>
          <a:p>
            <a:r>
              <a:rPr lang="en-GB" dirty="0"/>
              <a:t>The world is getting more complex</a:t>
            </a:r>
          </a:p>
        </p:txBody>
      </p:sp>
      <p:pic>
        <p:nvPicPr>
          <p:cNvPr id="3" name="Content Placeholder 6">
            <a:extLst>
              <a:ext uri="{FF2B5EF4-FFF2-40B4-BE49-F238E27FC236}">
                <a16:creationId xmlns:a16="http://schemas.microsoft.com/office/drawing/2014/main" id="{ED3AC2D4-6CFC-0739-7E4B-8259BC46F02F}"/>
              </a:ext>
            </a:extLst>
          </p:cNvPr>
          <p:cNvPicPr>
            <a:picLocks noChangeAspect="1"/>
          </p:cNvPicPr>
          <p:nvPr/>
        </p:nvPicPr>
        <p:blipFill>
          <a:blip r:embed="rId3">
            <a:extLst>
              <a:ext uri="{28A0092B-C50C-407E-A947-70E740481C1C}">
                <a14:useLocalDpi xmlns:a14="http://schemas.microsoft.com/office/drawing/2010/main" val="0"/>
              </a:ext>
            </a:extLst>
          </a:blip>
          <a:srcRect l="28776" t="32799" r="51733" b="32118"/>
          <a:stretch>
            <a:fillRect/>
          </a:stretch>
        </p:blipFill>
        <p:spPr>
          <a:xfrm>
            <a:off x="2362200" y="1047750"/>
            <a:ext cx="1905000" cy="2286000"/>
          </a:xfrm>
          <a:prstGeom prst="rect">
            <a:avLst/>
          </a:prstGeom>
        </p:spPr>
      </p:pic>
      <p:pic>
        <p:nvPicPr>
          <p:cNvPr id="5" name="Content Placeholder 6">
            <a:extLst>
              <a:ext uri="{FF2B5EF4-FFF2-40B4-BE49-F238E27FC236}">
                <a16:creationId xmlns:a16="http://schemas.microsoft.com/office/drawing/2014/main" id="{1B4D844A-44BB-0EC3-4C84-253B5A9F785C}"/>
              </a:ext>
            </a:extLst>
          </p:cNvPr>
          <p:cNvPicPr>
            <a:picLocks noChangeAspect="1"/>
          </p:cNvPicPr>
          <p:nvPr/>
        </p:nvPicPr>
        <p:blipFill>
          <a:blip r:embed="rId3">
            <a:extLst>
              <a:ext uri="{28A0092B-C50C-407E-A947-70E740481C1C}">
                <a14:useLocalDpi xmlns:a14="http://schemas.microsoft.com/office/drawing/2010/main" val="0"/>
              </a:ext>
            </a:extLst>
          </a:blip>
          <a:srcRect l="51385" t="33969" r="28345" b="34457"/>
          <a:stretch>
            <a:fillRect/>
          </a:stretch>
        </p:blipFill>
        <p:spPr>
          <a:xfrm>
            <a:off x="4572000" y="1123950"/>
            <a:ext cx="1981200" cy="2057400"/>
          </a:xfrm>
          <a:prstGeom prst="rect">
            <a:avLst/>
          </a:prstGeom>
        </p:spPr>
      </p:pic>
      <p:sp>
        <p:nvSpPr>
          <p:cNvPr id="8" name="TextBox 7">
            <a:extLst>
              <a:ext uri="{FF2B5EF4-FFF2-40B4-BE49-F238E27FC236}">
                <a16:creationId xmlns:a16="http://schemas.microsoft.com/office/drawing/2014/main" id="{97659B14-BB8F-B1A0-6155-EA699E214802}"/>
              </a:ext>
            </a:extLst>
          </p:cNvPr>
          <p:cNvSpPr txBox="1"/>
          <p:nvPr/>
        </p:nvSpPr>
        <p:spPr>
          <a:xfrm>
            <a:off x="381000" y="3116818"/>
            <a:ext cx="1752600" cy="738664"/>
          </a:xfrm>
          <a:prstGeom prst="rect">
            <a:avLst/>
          </a:prstGeom>
          <a:noFill/>
        </p:spPr>
        <p:txBody>
          <a:bodyPr wrap="square" lIns="0" tIns="0" rIns="0" bIns="0" rtlCol="0">
            <a:spAutoFit/>
          </a:bodyPr>
          <a:lstStyle/>
          <a:p>
            <a:pPr algn="ctr"/>
            <a:r>
              <a:rPr lang="en-GB" sz="1600" b="1" dirty="0">
                <a:solidFill>
                  <a:schemeClr val="accent2"/>
                </a:solidFill>
              </a:rPr>
              <a:t>Energy is at the </a:t>
            </a:r>
            <a:r>
              <a:rPr lang="en-GB" sz="1600" b="1" dirty="0" err="1">
                <a:solidFill>
                  <a:schemeClr val="accent2"/>
                </a:solidFill>
              </a:rPr>
              <a:t>center</a:t>
            </a:r>
            <a:r>
              <a:rPr lang="en-GB" sz="1600" b="1" dirty="0">
                <a:solidFill>
                  <a:schemeClr val="accent2"/>
                </a:solidFill>
              </a:rPr>
              <a:t> of geopolitics</a:t>
            </a:r>
            <a:r>
              <a:rPr lang="en-GB" sz="1600" dirty="0"/>
              <a:t> </a:t>
            </a:r>
          </a:p>
        </p:txBody>
      </p:sp>
      <p:sp>
        <p:nvSpPr>
          <p:cNvPr id="9" name="TextBox 8">
            <a:extLst>
              <a:ext uri="{FF2B5EF4-FFF2-40B4-BE49-F238E27FC236}">
                <a16:creationId xmlns:a16="http://schemas.microsoft.com/office/drawing/2014/main" id="{4573399E-2AAA-83CF-83B3-E4FA2DD96AB5}"/>
              </a:ext>
            </a:extLst>
          </p:cNvPr>
          <p:cNvSpPr txBox="1"/>
          <p:nvPr/>
        </p:nvSpPr>
        <p:spPr>
          <a:xfrm>
            <a:off x="2362200" y="3116818"/>
            <a:ext cx="1752600" cy="738664"/>
          </a:xfrm>
          <a:prstGeom prst="rect">
            <a:avLst/>
          </a:prstGeom>
          <a:noFill/>
        </p:spPr>
        <p:txBody>
          <a:bodyPr wrap="square" lIns="0" tIns="0" rIns="0" bIns="0" rtlCol="0">
            <a:spAutoFit/>
          </a:bodyPr>
          <a:lstStyle/>
          <a:p>
            <a:pPr algn="ctr"/>
            <a:r>
              <a:rPr lang="en-GB" sz="1600" b="1" dirty="0">
                <a:solidFill>
                  <a:schemeClr val="accent2"/>
                </a:solidFill>
              </a:rPr>
              <a:t>Technology costs are moving quickly</a:t>
            </a:r>
            <a:endParaRPr lang="en-GB" sz="1600" dirty="0"/>
          </a:p>
        </p:txBody>
      </p:sp>
      <p:sp>
        <p:nvSpPr>
          <p:cNvPr id="10" name="TextBox 9">
            <a:extLst>
              <a:ext uri="{FF2B5EF4-FFF2-40B4-BE49-F238E27FC236}">
                <a16:creationId xmlns:a16="http://schemas.microsoft.com/office/drawing/2014/main" id="{C324B3C1-5388-76C7-195C-98D6DBFF1514}"/>
              </a:ext>
            </a:extLst>
          </p:cNvPr>
          <p:cNvSpPr txBox="1"/>
          <p:nvPr/>
        </p:nvSpPr>
        <p:spPr>
          <a:xfrm>
            <a:off x="4648200" y="3116818"/>
            <a:ext cx="1752600" cy="738664"/>
          </a:xfrm>
          <a:prstGeom prst="rect">
            <a:avLst/>
          </a:prstGeom>
          <a:noFill/>
        </p:spPr>
        <p:txBody>
          <a:bodyPr wrap="square" lIns="0" tIns="0" rIns="0" bIns="0" rtlCol="0">
            <a:spAutoFit/>
          </a:bodyPr>
          <a:lstStyle/>
          <a:p>
            <a:pPr algn="ctr"/>
            <a:r>
              <a:rPr lang="en-GB" sz="1600" b="1" dirty="0">
                <a:solidFill>
                  <a:schemeClr val="accent2"/>
                </a:solidFill>
              </a:rPr>
              <a:t>New sources of demand are appearing fast</a:t>
            </a:r>
            <a:endParaRPr lang="en-GB" sz="1600" dirty="0"/>
          </a:p>
        </p:txBody>
      </p:sp>
    </p:spTree>
    <p:extLst>
      <p:ext uri="{BB962C8B-B14F-4D97-AF65-F5344CB8AC3E}">
        <p14:creationId xmlns:p14="http://schemas.microsoft.com/office/powerpoint/2010/main" val="3210006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EB71C-478A-8D0E-90CD-BE680244C936}"/>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349CB5E8-439F-7798-7A9F-78D3782A8471}"/>
              </a:ext>
            </a:extLst>
          </p:cNvPr>
          <p:cNvPicPr>
            <a:picLocks noGrp="1" noChangeAspect="1"/>
          </p:cNvPicPr>
          <p:nvPr>
            <p:ph sz="quarter" idx="11"/>
          </p:nvPr>
        </p:nvPicPr>
        <p:blipFill>
          <a:blip r:embed="rId3">
            <a:extLst>
              <a:ext uri="{28A0092B-C50C-407E-A947-70E740481C1C}">
                <a14:useLocalDpi xmlns:a14="http://schemas.microsoft.com/office/drawing/2010/main" val="0"/>
              </a:ext>
            </a:extLst>
          </a:blip>
          <a:srcRect l="6947" t="32799" r="73563" b="34456"/>
          <a:stretch>
            <a:fillRect/>
          </a:stretch>
        </p:blipFill>
        <p:spPr>
          <a:xfrm>
            <a:off x="381000" y="1047750"/>
            <a:ext cx="1905000" cy="2133600"/>
          </a:xfrm>
          <a:prstGeom prst="rect">
            <a:avLst/>
          </a:prstGeom>
        </p:spPr>
      </p:pic>
      <p:sp>
        <p:nvSpPr>
          <p:cNvPr id="4" name="Title 3">
            <a:extLst>
              <a:ext uri="{FF2B5EF4-FFF2-40B4-BE49-F238E27FC236}">
                <a16:creationId xmlns:a16="http://schemas.microsoft.com/office/drawing/2014/main" id="{C6B781A8-891D-222B-0234-82D719259285}"/>
              </a:ext>
            </a:extLst>
          </p:cNvPr>
          <p:cNvSpPr>
            <a:spLocks noGrp="1"/>
          </p:cNvSpPr>
          <p:nvPr>
            <p:ph type="title"/>
          </p:nvPr>
        </p:nvSpPr>
        <p:spPr/>
        <p:txBody>
          <a:bodyPr/>
          <a:lstStyle/>
          <a:p>
            <a:r>
              <a:rPr lang="en-GB" dirty="0"/>
              <a:t>The world is getting more complex</a:t>
            </a:r>
          </a:p>
        </p:txBody>
      </p:sp>
      <p:pic>
        <p:nvPicPr>
          <p:cNvPr id="3" name="Content Placeholder 6">
            <a:extLst>
              <a:ext uri="{FF2B5EF4-FFF2-40B4-BE49-F238E27FC236}">
                <a16:creationId xmlns:a16="http://schemas.microsoft.com/office/drawing/2014/main" id="{FBA41518-87E8-A81F-D2D6-1B1F1394AD92}"/>
              </a:ext>
            </a:extLst>
          </p:cNvPr>
          <p:cNvPicPr>
            <a:picLocks noChangeAspect="1"/>
          </p:cNvPicPr>
          <p:nvPr/>
        </p:nvPicPr>
        <p:blipFill>
          <a:blip r:embed="rId3">
            <a:extLst>
              <a:ext uri="{28A0092B-C50C-407E-A947-70E740481C1C}">
                <a14:useLocalDpi xmlns:a14="http://schemas.microsoft.com/office/drawing/2010/main" val="0"/>
              </a:ext>
            </a:extLst>
          </a:blip>
          <a:srcRect l="28776" t="32799" r="51733" b="32118"/>
          <a:stretch>
            <a:fillRect/>
          </a:stretch>
        </p:blipFill>
        <p:spPr>
          <a:xfrm>
            <a:off x="2362200" y="1047750"/>
            <a:ext cx="1905000" cy="2286000"/>
          </a:xfrm>
          <a:prstGeom prst="rect">
            <a:avLst/>
          </a:prstGeom>
        </p:spPr>
      </p:pic>
      <p:pic>
        <p:nvPicPr>
          <p:cNvPr id="5" name="Content Placeholder 6">
            <a:extLst>
              <a:ext uri="{FF2B5EF4-FFF2-40B4-BE49-F238E27FC236}">
                <a16:creationId xmlns:a16="http://schemas.microsoft.com/office/drawing/2014/main" id="{CA1AF943-8AC5-C34C-8986-899D29689487}"/>
              </a:ext>
            </a:extLst>
          </p:cNvPr>
          <p:cNvPicPr>
            <a:picLocks noChangeAspect="1"/>
          </p:cNvPicPr>
          <p:nvPr/>
        </p:nvPicPr>
        <p:blipFill>
          <a:blip r:embed="rId3">
            <a:extLst>
              <a:ext uri="{28A0092B-C50C-407E-A947-70E740481C1C}">
                <a14:useLocalDpi xmlns:a14="http://schemas.microsoft.com/office/drawing/2010/main" val="0"/>
              </a:ext>
            </a:extLst>
          </a:blip>
          <a:srcRect l="51385" t="33969" r="28345" b="34457"/>
          <a:stretch>
            <a:fillRect/>
          </a:stretch>
        </p:blipFill>
        <p:spPr>
          <a:xfrm>
            <a:off x="4572000" y="1123950"/>
            <a:ext cx="1981200" cy="2057400"/>
          </a:xfrm>
          <a:prstGeom prst="rect">
            <a:avLst/>
          </a:prstGeom>
        </p:spPr>
      </p:pic>
      <p:pic>
        <p:nvPicPr>
          <p:cNvPr id="6" name="Content Placeholder 6">
            <a:extLst>
              <a:ext uri="{FF2B5EF4-FFF2-40B4-BE49-F238E27FC236}">
                <a16:creationId xmlns:a16="http://schemas.microsoft.com/office/drawing/2014/main" id="{D8E7B83C-4B92-EC8D-F684-BCAC518983C3}"/>
              </a:ext>
            </a:extLst>
          </p:cNvPr>
          <p:cNvPicPr>
            <a:picLocks noChangeAspect="1"/>
          </p:cNvPicPr>
          <p:nvPr/>
        </p:nvPicPr>
        <p:blipFill>
          <a:blip r:embed="rId3">
            <a:extLst>
              <a:ext uri="{28A0092B-C50C-407E-A947-70E740481C1C}">
                <a14:useLocalDpi xmlns:a14="http://schemas.microsoft.com/office/drawing/2010/main" val="0"/>
              </a:ext>
            </a:extLst>
          </a:blip>
          <a:srcRect l="74774" t="32799" r="5769" b="34456"/>
          <a:stretch>
            <a:fillRect/>
          </a:stretch>
        </p:blipFill>
        <p:spPr>
          <a:xfrm>
            <a:off x="6705600" y="1047750"/>
            <a:ext cx="1901775" cy="2133600"/>
          </a:xfrm>
          <a:prstGeom prst="rect">
            <a:avLst/>
          </a:prstGeom>
        </p:spPr>
      </p:pic>
      <p:sp>
        <p:nvSpPr>
          <p:cNvPr id="8" name="TextBox 7">
            <a:extLst>
              <a:ext uri="{FF2B5EF4-FFF2-40B4-BE49-F238E27FC236}">
                <a16:creationId xmlns:a16="http://schemas.microsoft.com/office/drawing/2014/main" id="{310530A1-F0D7-658C-D6B7-E0ACDED4B704}"/>
              </a:ext>
            </a:extLst>
          </p:cNvPr>
          <p:cNvSpPr txBox="1"/>
          <p:nvPr/>
        </p:nvSpPr>
        <p:spPr>
          <a:xfrm>
            <a:off x="381000" y="3116818"/>
            <a:ext cx="1752600" cy="738664"/>
          </a:xfrm>
          <a:prstGeom prst="rect">
            <a:avLst/>
          </a:prstGeom>
          <a:noFill/>
        </p:spPr>
        <p:txBody>
          <a:bodyPr wrap="square" lIns="0" tIns="0" rIns="0" bIns="0" rtlCol="0">
            <a:spAutoFit/>
          </a:bodyPr>
          <a:lstStyle/>
          <a:p>
            <a:pPr algn="ctr"/>
            <a:r>
              <a:rPr lang="en-GB" sz="1600" b="1" dirty="0">
                <a:solidFill>
                  <a:schemeClr val="accent2"/>
                </a:solidFill>
              </a:rPr>
              <a:t>Energy is at the </a:t>
            </a:r>
            <a:r>
              <a:rPr lang="en-GB" sz="1600" b="1" dirty="0" err="1">
                <a:solidFill>
                  <a:schemeClr val="accent2"/>
                </a:solidFill>
              </a:rPr>
              <a:t>center</a:t>
            </a:r>
            <a:r>
              <a:rPr lang="en-GB" sz="1600" b="1" dirty="0">
                <a:solidFill>
                  <a:schemeClr val="accent2"/>
                </a:solidFill>
              </a:rPr>
              <a:t> of geopolitics</a:t>
            </a:r>
            <a:r>
              <a:rPr lang="en-GB" sz="1600" dirty="0"/>
              <a:t> </a:t>
            </a:r>
          </a:p>
        </p:txBody>
      </p:sp>
      <p:sp>
        <p:nvSpPr>
          <p:cNvPr id="9" name="TextBox 8">
            <a:extLst>
              <a:ext uri="{FF2B5EF4-FFF2-40B4-BE49-F238E27FC236}">
                <a16:creationId xmlns:a16="http://schemas.microsoft.com/office/drawing/2014/main" id="{78CC7B9C-D19C-3042-FF39-FE71FD912B26}"/>
              </a:ext>
            </a:extLst>
          </p:cNvPr>
          <p:cNvSpPr txBox="1"/>
          <p:nvPr/>
        </p:nvSpPr>
        <p:spPr>
          <a:xfrm>
            <a:off x="2362200" y="3116818"/>
            <a:ext cx="1752600" cy="738664"/>
          </a:xfrm>
          <a:prstGeom prst="rect">
            <a:avLst/>
          </a:prstGeom>
          <a:noFill/>
        </p:spPr>
        <p:txBody>
          <a:bodyPr wrap="square" lIns="0" tIns="0" rIns="0" bIns="0" rtlCol="0">
            <a:spAutoFit/>
          </a:bodyPr>
          <a:lstStyle/>
          <a:p>
            <a:pPr algn="ctr"/>
            <a:r>
              <a:rPr lang="en-GB" sz="1600" b="1" dirty="0">
                <a:solidFill>
                  <a:schemeClr val="accent2"/>
                </a:solidFill>
              </a:rPr>
              <a:t>Technology costs are moving quickly</a:t>
            </a:r>
            <a:endParaRPr lang="en-GB" sz="1600" dirty="0"/>
          </a:p>
        </p:txBody>
      </p:sp>
      <p:sp>
        <p:nvSpPr>
          <p:cNvPr id="10" name="TextBox 9">
            <a:extLst>
              <a:ext uri="{FF2B5EF4-FFF2-40B4-BE49-F238E27FC236}">
                <a16:creationId xmlns:a16="http://schemas.microsoft.com/office/drawing/2014/main" id="{0A561DF6-2E69-B18D-AA0D-6E630F544F46}"/>
              </a:ext>
            </a:extLst>
          </p:cNvPr>
          <p:cNvSpPr txBox="1"/>
          <p:nvPr/>
        </p:nvSpPr>
        <p:spPr>
          <a:xfrm>
            <a:off x="4648200" y="3116818"/>
            <a:ext cx="1752600" cy="738664"/>
          </a:xfrm>
          <a:prstGeom prst="rect">
            <a:avLst/>
          </a:prstGeom>
          <a:noFill/>
        </p:spPr>
        <p:txBody>
          <a:bodyPr wrap="square" lIns="0" tIns="0" rIns="0" bIns="0" rtlCol="0">
            <a:spAutoFit/>
          </a:bodyPr>
          <a:lstStyle/>
          <a:p>
            <a:pPr algn="ctr"/>
            <a:r>
              <a:rPr lang="en-GB" sz="1600" b="1" dirty="0">
                <a:solidFill>
                  <a:schemeClr val="accent2"/>
                </a:solidFill>
              </a:rPr>
              <a:t>New sources of demand are appearing fast</a:t>
            </a:r>
            <a:endParaRPr lang="en-GB" sz="1600" dirty="0"/>
          </a:p>
        </p:txBody>
      </p:sp>
      <p:sp>
        <p:nvSpPr>
          <p:cNvPr id="11" name="TextBox 10">
            <a:extLst>
              <a:ext uri="{FF2B5EF4-FFF2-40B4-BE49-F238E27FC236}">
                <a16:creationId xmlns:a16="http://schemas.microsoft.com/office/drawing/2014/main" id="{24A21087-FB00-39F7-D2E2-D38F3363C459}"/>
              </a:ext>
            </a:extLst>
          </p:cNvPr>
          <p:cNvSpPr txBox="1"/>
          <p:nvPr/>
        </p:nvSpPr>
        <p:spPr>
          <a:xfrm>
            <a:off x="6764867" y="3116818"/>
            <a:ext cx="1752600" cy="738664"/>
          </a:xfrm>
          <a:prstGeom prst="rect">
            <a:avLst/>
          </a:prstGeom>
          <a:noFill/>
        </p:spPr>
        <p:txBody>
          <a:bodyPr wrap="square" lIns="0" tIns="0" rIns="0" bIns="0" rtlCol="0">
            <a:spAutoFit/>
          </a:bodyPr>
          <a:lstStyle/>
          <a:p>
            <a:pPr algn="ctr"/>
            <a:r>
              <a:rPr lang="en-US" sz="1600" b="1" dirty="0">
                <a:solidFill>
                  <a:schemeClr val="accent2"/>
                </a:solidFill>
              </a:rPr>
              <a:t>Long-term decisions amid unstable rules</a:t>
            </a:r>
            <a:endParaRPr lang="en-GB" sz="1600" b="1" dirty="0">
              <a:solidFill>
                <a:schemeClr val="accent2"/>
              </a:solidFill>
            </a:endParaRPr>
          </a:p>
        </p:txBody>
      </p:sp>
    </p:spTree>
    <p:extLst>
      <p:ext uri="{BB962C8B-B14F-4D97-AF65-F5344CB8AC3E}">
        <p14:creationId xmlns:p14="http://schemas.microsoft.com/office/powerpoint/2010/main" val="3107946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A962E-AE38-3336-EF69-8E5AB57679F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455B615-5928-4A13-B010-09E3347A1D0A}"/>
              </a:ext>
            </a:extLst>
          </p:cNvPr>
          <p:cNvSpPr>
            <a:spLocks noGrp="1"/>
          </p:cNvSpPr>
          <p:nvPr>
            <p:ph type="title"/>
          </p:nvPr>
        </p:nvSpPr>
        <p:spPr/>
        <p:txBody>
          <a:bodyPr/>
          <a:lstStyle/>
          <a:p>
            <a:r>
              <a:rPr lang="en-GB" dirty="0"/>
              <a:t>Timing, location and magnitude</a:t>
            </a:r>
          </a:p>
        </p:txBody>
      </p:sp>
      <p:pic>
        <p:nvPicPr>
          <p:cNvPr id="16" name="Picture 15">
            <a:extLst>
              <a:ext uri="{FF2B5EF4-FFF2-40B4-BE49-F238E27FC236}">
                <a16:creationId xmlns:a16="http://schemas.microsoft.com/office/drawing/2014/main" id="{C0C72932-6E96-2352-C90F-6F870BFA4043}"/>
              </a:ext>
            </a:extLst>
          </p:cNvPr>
          <p:cNvPicPr>
            <a:picLocks noChangeAspect="1"/>
          </p:cNvPicPr>
          <p:nvPr/>
        </p:nvPicPr>
        <p:blipFill>
          <a:blip r:embed="rId3"/>
          <a:stretch>
            <a:fillRect/>
          </a:stretch>
        </p:blipFill>
        <p:spPr>
          <a:xfrm>
            <a:off x="522000" y="758545"/>
            <a:ext cx="8100000" cy="2935146"/>
          </a:xfrm>
          <a:prstGeom prst="rect">
            <a:avLst/>
          </a:prstGeom>
        </p:spPr>
      </p:pic>
    </p:spTree>
    <p:extLst>
      <p:ext uri="{BB962C8B-B14F-4D97-AF65-F5344CB8AC3E}">
        <p14:creationId xmlns:p14="http://schemas.microsoft.com/office/powerpoint/2010/main" val="1254426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E02058-96DD-FCDF-CBA2-EE24255626AB}"/>
              </a:ext>
            </a:extLst>
          </p:cNvPr>
          <p:cNvSpPr>
            <a:spLocks noGrp="1"/>
          </p:cNvSpPr>
          <p:nvPr>
            <p:ph type="title"/>
          </p:nvPr>
        </p:nvSpPr>
        <p:spPr/>
        <p:txBody>
          <a:bodyPr/>
          <a:lstStyle/>
          <a:p>
            <a:r>
              <a:rPr lang="en-GB" dirty="0"/>
              <a:t>Timing, location and magnitude</a:t>
            </a:r>
          </a:p>
        </p:txBody>
      </p:sp>
      <p:pic>
        <p:nvPicPr>
          <p:cNvPr id="16" name="Picture 15">
            <a:extLst>
              <a:ext uri="{FF2B5EF4-FFF2-40B4-BE49-F238E27FC236}">
                <a16:creationId xmlns:a16="http://schemas.microsoft.com/office/drawing/2014/main" id="{CDA39D78-0F22-C54F-E9B4-29ACFB917D6E}"/>
              </a:ext>
            </a:extLst>
          </p:cNvPr>
          <p:cNvPicPr>
            <a:picLocks noChangeAspect="1"/>
          </p:cNvPicPr>
          <p:nvPr/>
        </p:nvPicPr>
        <p:blipFill>
          <a:blip r:embed="rId3"/>
          <a:stretch>
            <a:fillRect/>
          </a:stretch>
        </p:blipFill>
        <p:spPr>
          <a:xfrm>
            <a:off x="522000" y="758545"/>
            <a:ext cx="8100000" cy="2935146"/>
          </a:xfrm>
          <a:prstGeom prst="rect">
            <a:avLst/>
          </a:prstGeom>
        </p:spPr>
      </p:pic>
      <p:pic>
        <p:nvPicPr>
          <p:cNvPr id="20" name="Picture 19">
            <a:extLst>
              <a:ext uri="{FF2B5EF4-FFF2-40B4-BE49-F238E27FC236}">
                <a16:creationId xmlns:a16="http://schemas.microsoft.com/office/drawing/2014/main" id="{BEB0E2E2-E297-AE5D-0514-7BE965FA4602}"/>
              </a:ext>
            </a:extLst>
          </p:cNvPr>
          <p:cNvPicPr>
            <a:picLocks noChangeAspect="1"/>
          </p:cNvPicPr>
          <p:nvPr/>
        </p:nvPicPr>
        <p:blipFill>
          <a:blip r:embed="rId4" cstate="print">
            <a:extLst>
              <a:ext uri="{28A0092B-C50C-407E-A947-70E740481C1C}">
                <a14:useLocalDpi xmlns:a14="http://schemas.microsoft.com/office/drawing/2010/main" val="0"/>
              </a:ext>
            </a:extLst>
          </a:blip>
          <a:srcRect t="27078" b="31245"/>
          <a:stretch>
            <a:fillRect/>
          </a:stretch>
        </p:blipFill>
        <p:spPr>
          <a:xfrm>
            <a:off x="894000" y="3257550"/>
            <a:ext cx="7488000" cy="1248001"/>
          </a:xfrm>
          <a:prstGeom prst="rect">
            <a:avLst/>
          </a:prstGeom>
        </p:spPr>
      </p:pic>
      <p:sp>
        <p:nvSpPr>
          <p:cNvPr id="21" name="TextBox 20">
            <a:extLst>
              <a:ext uri="{FF2B5EF4-FFF2-40B4-BE49-F238E27FC236}">
                <a16:creationId xmlns:a16="http://schemas.microsoft.com/office/drawing/2014/main" id="{D416CDB1-B3D6-77A1-2A5A-B1ADCB63D479}"/>
              </a:ext>
            </a:extLst>
          </p:cNvPr>
          <p:cNvSpPr txBox="1"/>
          <p:nvPr/>
        </p:nvSpPr>
        <p:spPr>
          <a:xfrm>
            <a:off x="2209800" y="3509333"/>
            <a:ext cx="4876800" cy="662617"/>
          </a:xfrm>
          <a:prstGeom prst="rect">
            <a:avLst/>
          </a:prstGeom>
          <a:noFill/>
        </p:spPr>
        <p:txBody>
          <a:bodyPr wrap="square" lIns="0" tIns="0" rIns="0" bIns="0" rtlCol="0">
            <a:spAutoFit/>
          </a:bodyPr>
          <a:lstStyle/>
          <a:p>
            <a:endParaRPr lang="en-US" dirty="0"/>
          </a:p>
          <a:p>
            <a:r>
              <a:rPr lang="en-US" sz="1600" dirty="0"/>
              <a:t>What do these changes mean for my </a:t>
            </a:r>
            <a:r>
              <a:rPr lang="en-US" sz="1600" b="1" dirty="0"/>
              <a:t>strategy, risk and opportunities?</a:t>
            </a:r>
          </a:p>
        </p:txBody>
      </p:sp>
    </p:spTree>
    <p:extLst>
      <p:ext uri="{BB962C8B-B14F-4D97-AF65-F5344CB8AC3E}">
        <p14:creationId xmlns:p14="http://schemas.microsoft.com/office/powerpoint/2010/main" val="3707653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E6EFC-56B6-AB91-D9DB-5018C579138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B33960C-3E6A-6B4E-5506-7F186CAD829C}"/>
              </a:ext>
            </a:extLst>
          </p:cNvPr>
          <p:cNvSpPr>
            <a:spLocks noGrp="1"/>
          </p:cNvSpPr>
          <p:nvPr>
            <p:ph type="title"/>
          </p:nvPr>
        </p:nvSpPr>
        <p:spPr>
          <a:xfrm>
            <a:off x="384225" y="393351"/>
            <a:ext cx="6284327" cy="596588"/>
          </a:xfrm>
        </p:spPr>
        <p:txBody>
          <a:bodyPr/>
          <a:lstStyle/>
          <a:p>
            <a:r>
              <a:rPr lang="en-GB" dirty="0">
                <a:effectLst/>
                <a:latin typeface="Arial" panose="020B0604020202020204" pitchFamily="34" charset="0"/>
                <a:ea typeface="Arial" panose="020B0604020202020204" pitchFamily="34" charset="0"/>
                <a:cs typeface="Times New Roman" panose="02020603050405020304" pitchFamily="18" charset="0"/>
              </a:rPr>
              <a:t>BNEF’s New Energy Outlook (NEO) </a:t>
            </a:r>
            <a:r>
              <a:rPr lang="en-GB" dirty="0">
                <a:latin typeface="Arial" panose="020B0604020202020204" pitchFamily="34" charset="0"/>
                <a:ea typeface="Arial" panose="020B0604020202020204" pitchFamily="34" charset="0"/>
                <a:cs typeface="Times New Roman" panose="02020603050405020304" pitchFamily="18" charset="0"/>
              </a:rPr>
              <a:t>s</a:t>
            </a:r>
            <a:r>
              <a:rPr lang="en-GB" dirty="0">
                <a:effectLst/>
                <a:latin typeface="Arial" panose="020B0604020202020204" pitchFamily="34" charset="0"/>
                <a:ea typeface="Arial" panose="020B0604020202020204" pitchFamily="34" charset="0"/>
                <a:cs typeface="Times New Roman" panose="02020603050405020304" pitchFamily="18" charset="0"/>
              </a:rPr>
              <a:t>cenarios</a:t>
            </a:r>
            <a:endParaRPr lang="en-US" sz="3200" dirty="0"/>
          </a:p>
        </p:txBody>
      </p:sp>
      <p:sp>
        <p:nvSpPr>
          <p:cNvPr id="2" name="Text Placeholder 2">
            <a:extLst>
              <a:ext uri="{FF2B5EF4-FFF2-40B4-BE49-F238E27FC236}">
                <a16:creationId xmlns:a16="http://schemas.microsoft.com/office/drawing/2014/main" id="{52C05E3A-92FF-DF8F-9BAB-5D6ECB20151D}"/>
              </a:ext>
            </a:extLst>
          </p:cNvPr>
          <p:cNvSpPr txBox="1">
            <a:spLocks/>
          </p:cNvSpPr>
          <p:nvPr/>
        </p:nvSpPr>
        <p:spPr>
          <a:xfrm>
            <a:off x="304800" y="1047750"/>
            <a:ext cx="8610600" cy="304800"/>
          </a:xfrm>
          <a:prstGeom prst="rect">
            <a:avLst/>
          </a:prstGeom>
        </p:spPr>
        <p:txBody>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0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0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0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0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000" kern="1200" baseline="0" noProof="0" dirty="0">
                <a:solidFill>
                  <a:schemeClr val="tx1"/>
                </a:solidFill>
                <a:latin typeface="+mn-lt"/>
                <a:ea typeface="+mn-ea"/>
                <a:cs typeface="+mn-cs"/>
              </a:defRPr>
            </a:lvl9pPr>
          </a:lstStyle>
          <a:p>
            <a:pPr marL="0" indent="0">
              <a:buNone/>
            </a:pPr>
            <a:r>
              <a:rPr lang="en-US" sz="1200" b="1" i="1" dirty="0"/>
              <a:t>BNEF’s collective, data-driven view of credible pathways for the energy economy over the next decade and beyond</a:t>
            </a:r>
            <a:endParaRPr lang="en-GB" sz="1200" b="1" i="1" dirty="0"/>
          </a:p>
        </p:txBody>
      </p:sp>
    </p:spTree>
    <p:extLst>
      <p:ext uri="{BB962C8B-B14F-4D97-AF65-F5344CB8AC3E}">
        <p14:creationId xmlns:p14="http://schemas.microsoft.com/office/powerpoint/2010/main" val="53192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5F052-E449-867D-B8B9-37D2CF3D261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BD61AF3-8ACD-485D-164F-5A05580E8B21}"/>
              </a:ext>
            </a:extLst>
          </p:cNvPr>
          <p:cNvSpPr>
            <a:spLocks noGrp="1"/>
          </p:cNvSpPr>
          <p:nvPr>
            <p:ph type="title"/>
          </p:nvPr>
        </p:nvSpPr>
        <p:spPr>
          <a:xfrm>
            <a:off x="384225" y="393351"/>
            <a:ext cx="6284327" cy="596588"/>
          </a:xfrm>
        </p:spPr>
        <p:txBody>
          <a:bodyPr/>
          <a:lstStyle/>
          <a:p>
            <a:r>
              <a:rPr lang="en-GB" dirty="0">
                <a:effectLst/>
                <a:latin typeface="Arial" panose="020B0604020202020204" pitchFamily="34" charset="0"/>
                <a:ea typeface="Arial" panose="020B0604020202020204" pitchFamily="34" charset="0"/>
                <a:cs typeface="Times New Roman" panose="02020603050405020304" pitchFamily="18" charset="0"/>
              </a:rPr>
              <a:t>BNEF’s New Energy Outlook (NEO) </a:t>
            </a:r>
            <a:r>
              <a:rPr lang="en-GB" dirty="0">
                <a:latin typeface="Arial" panose="020B0604020202020204" pitchFamily="34" charset="0"/>
                <a:ea typeface="Arial" panose="020B0604020202020204" pitchFamily="34" charset="0"/>
                <a:cs typeface="Times New Roman" panose="02020603050405020304" pitchFamily="18" charset="0"/>
              </a:rPr>
              <a:t>s</a:t>
            </a:r>
            <a:r>
              <a:rPr lang="en-GB" dirty="0">
                <a:effectLst/>
                <a:latin typeface="Arial" panose="020B0604020202020204" pitchFamily="34" charset="0"/>
                <a:ea typeface="Arial" panose="020B0604020202020204" pitchFamily="34" charset="0"/>
                <a:cs typeface="Times New Roman" panose="02020603050405020304" pitchFamily="18" charset="0"/>
              </a:rPr>
              <a:t>cenarios</a:t>
            </a:r>
            <a:endParaRPr lang="en-US" sz="3200" dirty="0"/>
          </a:p>
        </p:txBody>
      </p:sp>
      <p:sp>
        <p:nvSpPr>
          <p:cNvPr id="14" name="Content Placeholder 9">
            <a:extLst>
              <a:ext uri="{FF2B5EF4-FFF2-40B4-BE49-F238E27FC236}">
                <a16:creationId xmlns:a16="http://schemas.microsoft.com/office/drawing/2014/main" id="{6FAD32CF-8681-994E-8B7D-852054C67707}"/>
              </a:ext>
            </a:extLst>
          </p:cNvPr>
          <p:cNvSpPr txBox="1">
            <a:spLocks/>
          </p:cNvSpPr>
          <p:nvPr/>
        </p:nvSpPr>
        <p:spPr>
          <a:xfrm>
            <a:off x="408717" y="1690687"/>
            <a:ext cx="4010883" cy="2862263"/>
          </a:xfrm>
          <a:prstGeom prst="rect">
            <a:avLst/>
          </a:prstGeom>
          <a:ln w="12700">
            <a:solidFill>
              <a:schemeClr val="bg1">
                <a:lumMod val="65000"/>
              </a:schemeClr>
            </a:solidFill>
          </a:ln>
        </p:spPr>
        <p:txBody>
          <a:bodyPr vert="horz" lIns="72000" tIns="72000" rIns="72000" bIns="72000" rtlCol="0" anchor="t">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179705" indent="-179705">
              <a:spcBef>
                <a:spcPts val="300"/>
              </a:spcBef>
              <a:buClr>
                <a:srgbClr val="00A690"/>
              </a:buClr>
            </a:pPr>
            <a:r>
              <a:rPr lang="en-GB" sz="1400" dirty="0"/>
              <a:t>Exploratory base case that describes how the power, industry, transport and buildings sectors might evolve as a result of cost-based technology changes.</a:t>
            </a:r>
            <a:endParaRPr lang="en-GB" sz="1400" dirty="0">
              <a:cs typeface="Arial"/>
            </a:endParaRPr>
          </a:p>
          <a:p>
            <a:pPr marL="179705" indent="-179705">
              <a:spcBef>
                <a:spcPts val="300"/>
              </a:spcBef>
              <a:buClr>
                <a:srgbClr val="00A690"/>
              </a:buClr>
            </a:pPr>
            <a:r>
              <a:rPr lang="en-GB" sz="1400" dirty="0"/>
              <a:t>Consistent with a global warming outcome of 2.4C by 2100.</a:t>
            </a:r>
            <a:endParaRPr lang="en-GB" sz="1400" dirty="0">
              <a:cs typeface="Arial"/>
            </a:endParaRPr>
          </a:p>
          <a:p>
            <a:pPr marL="179705" indent="-179705">
              <a:spcBef>
                <a:spcPts val="300"/>
              </a:spcBef>
              <a:buClr>
                <a:srgbClr val="00A690"/>
              </a:buClr>
            </a:pPr>
            <a:r>
              <a:rPr lang="en-GB" sz="1400" dirty="0"/>
              <a:t>Accounts for firm near-term policies but assumes no further support beyond existing measures.</a:t>
            </a:r>
            <a:endParaRPr lang="en-GB" sz="1400" dirty="0">
              <a:cs typeface="Arial"/>
            </a:endParaRPr>
          </a:p>
          <a:p>
            <a:pPr marL="179705" indent="-179705">
              <a:spcBef>
                <a:spcPts val="300"/>
              </a:spcBef>
              <a:buClr>
                <a:srgbClr val="00A690"/>
              </a:buClr>
            </a:pPr>
            <a:r>
              <a:rPr lang="en-GB" sz="1400" dirty="0"/>
              <a:t>The low-carbon transition is largely limited to the power and transport sectors.</a:t>
            </a:r>
            <a:endParaRPr lang="en-GB" sz="1400" dirty="0">
              <a:cs typeface="Arial"/>
            </a:endParaRPr>
          </a:p>
        </p:txBody>
      </p:sp>
      <p:sp>
        <p:nvSpPr>
          <p:cNvPr id="17" name="Text Placeholder 8">
            <a:extLst>
              <a:ext uri="{FF2B5EF4-FFF2-40B4-BE49-F238E27FC236}">
                <a16:creationId xmlns:a16="http://schemas.microsoft.com/office/drawing/2014/main" id="{B7315E4E-0EAF-B22F-7D62-1E09F0F70D61}"/>
              </a:ext>
            </a:extLst>
          </p:cNvPr>
          <p:cNvSpPr txBox="1">
            <a:spLocks/>
          </p:cNvSpPr>
          <p:nvPr/>
        </p:nvSpPr>
        <p:spPr>
          <a:xfrm>
            <a:off x="152400" y="1325564"/>
            <a:ext cx="4010882" cy="181387"/>
          </a:xfrm>
          <a:prstGeom prst="rect">
            <a:avLst/>
          </a:prstGeom>
        </p:spPr>
        <p:txBody>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algn="ctr">
              <a:buNone/>
            </a:pPr>
            <a:r>
              <a:rPr lang="en-US" sz="1600" b="1" dirty="0">
                <a:solidFill>
                  <a:srgbClr val="00A690"/>
                </a:solidFill>
              </a:rPr>
              <a:t>Economic Transition Scenario (ETS)</a:t>
            </a:r>
          </a:p>
        </p:txBody>
      </p:sp>
      <p:sp>
        <p:nvSpPr>
          <p:cNvPr id="3" name="Text Placeholder 2">
            <a:extLst>
              <a:ext uri="{FF2B5EF4-FFF2-40B4-BE49-F238E27FC236}">
                <a16:creationId xmlns:a16="http://schemas.microsoft.com/office/drawing/2014/main" id="{A15912DC-3540-8D4D-5668-76B43BFA6782}"/>
              </a:ext>
            </a:extLst>
          </p:cNvPr>
          <p:cNvSpPr txBox="1">
            <a:spLocks/>
          </p:cNvSpPr>
          <p:nvPr/>
        </p:nvSpPr>
        <p:spPr>
          <a:xfrm>
            <a:off x="304800" y="1047750"/>
            <a:ext cx="8610600" cy="304800"/>
          </a:xfrm>
          <a:prstGeom prst="rect">
            <a:avLst/>
          </a:prstGeom>
        </p:spPr>
        <p:txBody>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0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0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0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0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000" kern="1200" baseline="0" noProof="0" dirty="0">
                <a:solidFill>
                  <a:schemeClr val="tx1"/>
                </a:solidFill>
                <a:latin typeface="+mn-lt"/>
                <a:ea typeface="+mn-ea"/>
                <a:cs typeface="+mn-cs"/>
              </a:defRPr>
            </a:lvl9pPr>
          </a:lstStyle>
          <a:p>
            <a:pPr marL="0" indent="0">
              <a:buNone/>
            </a:pPr>
            <a:r>
              <a:rPr lang="en-US" sz="1200" b="1" i="1" dirty="0"/>
              <a:t>BNEF’s collective, data-driven view of credible pathways for the energy economy over the next decade and beyond</a:t>
            </a:r>
            <a:endParaRPr lang="en-GB" sz="1200" b="1" i="1" dirty="0"/>
          </a:p>
        </p:txBody>
      </p:sp>
    </p:spTree>
    <p:extLst>
      <p:ext uri="{BB962C8B-B14F-4D97-AF65-F5344CB8AC3E}">
        <p14:creationId xmlns:p14="http://schemas.microsoft.com/office/powerpoint/2010/main" val="2945319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19515-14CA-8416-1DEC-DEDB02F9F63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CC417A-63D7-CD95-1339-8F8ACBB0B195}"/>
              </a:ext>
            </a:extLst>
          </p:cNvPr>
          <p:cNvSpPr>
            <a:spLocks noGrp="1"/>
          </p:cNvSpPr>
          <p:nvPr>
            <p:ph type="title"/>
          </p:nvPr>
        </p:nvSpPr>
        <p:spPr>
          <a:xfrm>
            <a:off x="384225" y="393351"/>
            <a:ext cx="6284327" cy="596588"/>
          </a:xfrm>
        </p:spPr>
        <p:txBody>
          <a:bodyPr/>
          <a:lstStyle/>
          <a:p>
            <a:r>
              <a:rPr lang="en-GB" dirty="0">
                <a:effectLst/>
                <a:latin typeface="Arial" panose="020B0604020202020204" pitchFamily="34" charset="0"/>
                <a:ea typeface="Arial" panose="020B0604020202020204" pitchFamily="34" charset="0"/>
                <a:cs typeface="Times New Roman" panose="02020603050405020304" pitchFamily="18" charset="0"/>
              </a:rPr>
              <a:t>BNEF’s New Energy Outlook (NEO) </a:t>
            </a:r>
            <a:r>
              <a:rPr lang="en-GB" dirty="0">
                <a:latin typeface="Arial" panose="020B0604020202020204" pitchFamily="34" charset="0"/>
                <a:ea typeface="Arial" panose="020B0604020202020204" pitchFamily="34" charset="0"/>
                <a:cs typeface="Times New Roman" panose="02020603050405020304" pitchFamily="18" charset="0"/>
              </a:rPr>
              <a:t>s</a:t>
            </a:r>
            <a:r>
              <a:rPr lang="en-GB" dirty="0">
                <a:effectLst/>
                <a:latin typeface="Arial" panose="020B0604020202020204" pitchFamily="34" charset="0"/>
                <a:ea typeface="Arial" panose="020B0604020202020204" pitchFamily="34" charset="0"/>
                <a:cs typeface="Times New Roman" panose="02020603050405020304" pitchFamily="18" charset="0"/>
              </a:rPr>
              <a:t>cenarios</a:t>
            </a:r>
            <a:endParaRPr lang="en-US" sz="3200" dirty="0"/>
          </a:p>
        </p:txBody>
      </p:sp>
      <p:sp>
        <p:nvSpPr>
          <p:cNvPr id="13" name="Text Placeholder 8">
            <a:extLst>
              <a:ext uri="{FF2B5EF4-FFF2-40B4-BE49-F238E27FC236}">
                <a16:creationId xmlns:a16="http://schemas.microsoft.com/office/drawing/2014/main" id="{37B0172A-DB7E-516C-6F62-398B7A5BB631}"/>
              </a:ext>
            </a:extLst>
          </p:cNvPr>
          <p:cNvSpPr txBox="1">
            <a:spLocks/>
          </p:cNvSpPr>
          <p:nvPr/>
        </p:nvSpPr>
        <p:spPr>
          <a:xfrm>
            <a:off x="4409173" y="1283213"/>
            <a:ext cx="2994454" cy="157163"/>
          </a:xfrm>
          <a:prstGeom prst="rect">
            <a:avLst/>
          </a:prstGeom>
        </p:spPr>
        <p:txBody>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algn="ctr">
              <a:buNone/>
            </a:pPr>
            <a:r>
              <a:rPr lang="en-US" sz="1600" b="1" dirty="0">
                <a:solidFill>
                  <a:srgbClr val="00A690"/>
                </a:solidFill>
              </a:rPr>
              <a:t>Net Zero Scenario (NZS)</a:t>
            </a:r>
          </a:p>
        </p:txBody>
      </p:sp>
      <p:sp>
        <p:nvSpPr>
          <p:cNvPr id="14" name="Content Placeholder 9">
            <a:extLst>
              <a:ext uri="{FF2B5EF4-FFF2-40B4-BE49-F238E27FC236}">
                <a16:creationId xmlns:a16="http://schemas.microsoft.com/office/drawing/2014/main" id="{0BAEF852-9015-F5B4-B98B-C3B5D74EB3C0}"/>
              </a:ext>
            </a:extLst>
          </p:cNvPr>
          <p:cNvSpPr txBox="1">
            <a:spLocks/>
          </p:cNvSpPr>
          <p:nvPr/>
        </p:nvSpPr>
        <p:spPr>
          <a:xfrm>
            <a:off x="408717" y="1690687"/>
            <a:ext cx="4010883" cy="2862263"/>
          </a:xfrm>
          <a:prstGeom prst="rect">
            <a:avLst/>
          </a:prstGeom>
          <a:ln w="12700">
            <a:solidFill>
              <a:schemeClr val="bg1">
                <a:lumMod val="65000"/>
              </a:schemeClr>
            </a:solidFill>
          </a:ln>
        </p:spPr>
        <p:txBody>
          <a:bodyPr vert="horz" lIns="72000" tIns="72000" rIns="72000" bIns="72000" rtlCol="0" anchor="t">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179705" indent="-179705">
              <a:spcBef>
                <a:spcPts val="300"/>
              </a:spcBef>
              <a:buClr>
                <a:srgbClr val="00A690"/>
              </a:buClr>
            </a:pPr>
            <a:r>
              <a:rPr lang="en-GB" sz="1400" dirty="0"/>
              <a:t>Exploratory base case that describes how the power, industry, transport and buildings sectors might evolve as a result of cost-based technology changes.</a:t>
            </a:r>
            <a:endParaRPr lang="en-GB" sz="1400" dirty="0">
              <a:cs typeface="Arial"/>
            </a:endParaRPr>
          </a:p>
          <a:p>
            <a:pPr marL="179705" indent="-179705">
              <a:spcBef>
                <a:spcPts val="300"/>
              </a:spcBef>
              <a:buClr>
                <a:srgbClr val="00A690"/>
              </a:buClr>
            </a:pPr>
            <a:r>
              <a:rPr lang="en-GB" sz="1400" dirty="0"/>
              <a:t>Consistent with a global warming outcome of 2.4C by 2100.</a:t>
            </a:r>
            <a:endParaRPr lang="en-GB" sz="1400" dirty="0">
              <a:cs typeface="Arial"/>
            </a:endParaRPr>
          </a:p>
          <a:p>
            <a:pPr marL="179705" indent="-179705">
              <a:spcBef>
                <a:spcPts val="300"/>
              </a:spcBef>
              <a:buClr>
                <a:srgbClr val="00A690"/>
              </a:buClr>
            </a:pPr>
            <a:r>
              <a:rPr lang="en-GB" sz="1400" dirty="0"/>
              <a:t>Accounts for firm near-term policies but assumes no further support beyond existing measures.</a:t>
            </a:r>
            <a:endParaRPr lang="en-GB" sz="1400" dirty="0">
              <a:cs typeface="Arial"/>
            </a:endParaRPr>
          </a:p>
          <a:p>
            <a:pPr marL="179705" indent="-179705">
              <a:spcBef>
                <a:spcPts val="300"/>
              </a:spcBef>
              <a:buClr>
                <a:srgbClr val="00A690"/>
              </a:buClr>
            </a:pPr>
            <a:r>
              <a:rPr lang="en-GB" sz="1400" dirty="0"/>
              <a:t>The low-carbon transition is largely limited to the power and transport sectors.</a:t>
            </a:r>
            <a:endParaRPr lang="en-GB" sz="1400" dirty="0">
              <a:cs typeface="Arial"/>
            </a:endParaRPr>
          </a:p>
        </p:txBody>
      </p:sp>
      <p:sp>
        <p:nvSpPr>
          <p:cNvPr id="17" name="Text Placeholder 8">
            <a:extLst>
              <a:ext uri="{FF2B5EF4-FFF2-40B4-BE49-F238E27FC236}">
                <a16:creationId xmlns:a16="http://schemas.microsoft.com/office/drawing/2014/main" id="{30F00846-295A-209A-6071-1BACA21C2491}"/>
              </a:ext>
            </a:extLst>
          </p:cNvPr>
          <p:cNvSpPr txBox="1">
            <a:spLocks/>
          </p:cNvSpPr>
          <p:nvPr/>
        </p:nvSpPr>
        <p:spPr>
          <a:xfrm>
            <a:off x="152400" y="1325564"/>
            <a:ext cx="4010882" cy="181387"/>
          </a:xfrm>
          <a:prstGeom prst="rect">
            <a:avLst/>
          </a:prstGeom>
        </p:spPr>
        <p:txBody>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algn="ctr">
              <a:buNone/>
            </a:pPr>
            <a:r>
              <a:rPr lang="en-US" sz="1600" b="1" dirty="0">
                <a:solidFill>
                  <a:srgbClr val="00A690"/>
                </a:solidFill>
              </a:rPr>
              <a:t>Economic Transition Scenario (ETS)</a:t>
            </a:r>
          </a:p>
        </p:txBody>
      </p:sp>
      <p:sp>
        <p:nvSpPr>
          <p:cNvPr id="23" name="Content Placeholder 9">
            <a:extLst>
              <a:ext uri="{FF2B5EF4-FFF2-40B4-BE49-F238E27FC236}">
                <a16:creationId xmlns:a16="http://schemas.microsoft.com/office/drawing/2014/main" id="{35C40CA7-DC79-2499-7CE1-A8E55CBCE7B8}"/>
              </a:ext>
            </a:extLst>
          </p:cNvPr>
          <p:cNvSpPr txBox="1">
            <a:spLocks/>
          </p:cNvSpPr>
          <p:nvPr/>
        </p:nvSpPr>
        <p:spPr>
          <a:xfrm>
            <a:off x="4724400" y="1690686"/>
            <a:ext cx="4010400" cy="2862263"/>
          </a:xfrm>
          <a:prstGeom prst="rect">
            <a:avLst/>
          </a:prstGeom>
          <a:ln w="12700">
            <a:solidFill>
              <a:schemeClr val="bg1">
                <a:lumMod val="65000"/>
              </a:schemeClr>
            </a:solidFill>
          </a:ln>
        </p:spPr>
        <p:txBody>
          <a:bodyPr vert="horz" lIns="72000" tIns="72000" rIns="72000" bIns="72000" rtlCol="0" anchor="t">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179705" indent="-179705">
              <a:spcBef>
                <a:spcPts val="300"/>
              </a:spcBef>
              <a:buClr>
                <a:srgbClr val="00A690"/>
              </a:buClr>
            </a:pPr>
            <a:r>
              <a:rPr lang="en-GB" sz="1400" dirty="0"/>
              <a:t>Normative climate scenario outlining</a:t>
            </a:r>
            <a:r>
              <a:rPr lang="en-GB" sz="1400" dirty="0">
                <a:ea typeface="+mn-lt"/>
                <a:cs typeface="+mn-lt"/>
              </a:rPr>
              <a:t> a credible maximum-effort pathway to limit warming to well below 2C using existing technologies.</a:t>
            </a:r>
            <a:endParaRPr lang="en-GB" sz="1400" dirty="0">
              <a:cs typeface="Arial"/>
            </a:endParaRPr>
          </a:p>
          <a:p>
            <a:pPr marL="179705" indent="-179705">
              <a:spcBef>
                <a:spcPts val="300"/>
              </a:spcBef>
              <a:buClr>
                <a:srgbClr val="00A690"/>
              </a:buClr>
            </a:pPr>
            <a:r>
              <a:rPr lang="en-GB" sz="1400" dirty="0"/>
              <a:t>Consistent with peak warming of 1.81C by 2049 and 1.73C by 2100.</a:t>
            </a:r>
            <a:endParaRPr lang="en-GB" sz="1400" dirty="0">
              <a:cs typeface="Arial"/>
            </a:endParaRPr>
          </a:p>
          <a:p>
            <a:pPr marL="179705" indent="-179705">
              <a:spcBef>
                <a:spcPts val="300"/>
              </a:spcBef>
              <a:buClr>
                <a:srgbClr val="00A690"/>
              </a:buClr>
            </a:pPr>
            <a:r>
              <a:rPr lang="en-GB" sz="1400" dirty="0">
                <a:ea typeface="+mn-lt"/>
                <a:cs typeface="+mn-lt"/>
              </a:rPr>
              <a:t>Delivers net zero across power, transport, industry and buildings sectors by 2050 under defined sectoral carbon budgets.</a:t>
            </a:r>
            <a:endParaRPr lang="en-GB" sz="1400" dirty="0">
              <a:cs typeface="Arial"/>
            </a:endParaRPr>
          </a:p>
          <a:p>
            <a:pPr marL="179705" indent="-179705">
              <a:spcBef>
                <a:spcPts val="300"/>
              </a:spcBef>
              <a:buClr>
                <a:srgbClr val="00A690"/>
              </a:buClr>
            </a:pPr>
            <a:r>
              <a:rPr lang="en-GB" sz="1400" dirty="0">
                <a:ea typeface="+mn-lt"/>
                <a:cs typeface="+mn-lt"/>
              </a:rPr>
              <a:t>Includes limited overshoot and moderate post-2050 carbon removals.</a:t>
            </a:r>
            <a:endParaRPr lang="en-GB" sz="1400" dirty="0">
              <a:cs typeface="Arial"/>
            </a:endParaRPr>
          </a:p>
        </p:txBody>
      </p:sp>
      <p:sp>
        <p:nvSpPr>
          <p:cNvPr id="2" name="Text Placeholder 2">
            <a:extLst>
              <a:ext uri="{FF2B5EF4-FFF2-40B4-BE49-F238E27FC236}">
                <a16:creationId xmlns:a16="http://schemas.microsoft.com/office/drawing/2014/main" id="{ED3297CF-D75B-F5B6-FC58-A20169451940}"/>
              </a:ext>
            </a:extLst>
          </p:cNvPr>
          <p:cNvSpPr txBox="1">
            <a:spLocks/>
          </p:cNvSpPr>
          <p:nvPr/>
        </p:nvSpPr>
        <p:spPr>
          <a:xfrm>
            <a:off x="304800" y="1047750"/>
            <a:ext cx="8610600" cy="304800"/>
          </a:xfrm>
          <a:prstGeom prst="rect">
            <a:avLst/>
          </a:prstGeom>
        </p:spPr>
        <p:txBody>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0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0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0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0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000" kern="1200" baseline="0" noProof="0" dirty="0">
                <a:solidFill>
                  <a:schemeClr val="tx1"/>
                </a:solidFill>
                <a:latin typeface="+mn-lt"/>
                <a:ea typeface="+mn-ea"/>
                <a:cs typeface="+mn-cs"/>
              </a:defRPr>
            </a:lvl9pPr>
          </a:lstStyle>
          <a:p>
            <a:pPr marL="0" indent="0">
              <a:buNone/>
            </a:pPr>
            <a:r>
              <a:rPr lang="en-US" sz="1200" b="1" i="1" dirty="0"/>
              <a:t>BNEF’s collective, data-driven view of credible pathways for the energy economy over the next decade and beyond</a:t>
            </a:r>
            <a:endParaRPr lang="en-GB" sz="1200" b="1" i="1" dirty="0"/>
          </a:p>
        </p:txBody>
      </p:sp>
    </p:spTree>
    <p:extLst>
      <p:ext uri="{BB962C8B-B14F-4D97-AF65-F5344CB8AC3E}">
        <p14:creationId xmlns:p14="http://schemas.microsoft.com/office/powerpoint/2010/main" val="287568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F3950-707B-0B5E-CEC0-BC7EACABDD4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718C2A-1397-4921-B3E7-ED1312824064}"/>
              </a:ext>
            </a:extLst>
          </p:cNvPr>
          <p:cNvSpPr>
            <a:spLocks noGrp="1"/>
          </p:cNvSpPr>
          <p:nvPr>
            <p:ph type="title"/>
          </p:nvPr>
        </p:nvSpPr>
        <p:spPr>
          <a:xfrm>
            <a:off x="384225" y="393351"/>
            <a:ext cx="6284327" cy="596588"/>
          </a:xfrm>
        </p:spPr>
        <p:txBody>
          <a:bodyPr/>
          <a:lstStyle/>
          <a:p>
            <a:r>
              <a:rPr lang="en-GB" dirty="0">
                <a:effectLst/>
                <a:latin typeface="Arial" panose="020B0604020202020204" pitchFamily="34" charset="0"/>
                <a:ea typeface="Arial" panose="020B0604020202020204" pitchFamily="34" charset="0"/>
                <a:cs typeface="Times New Roman" panose="02020603050405020304" pitchFamily="18" charset="0"/>
              </a:rPr>
              <a:t>BNEF’s New Energy Outlook (NEO) </a:t>
            </a:r>
            <a:r>
              <a:rPr lang="en-GB" dirty="0">
                <a:latin typeface="Arial" panose="020B0604020202020204" pitchFamily="34" charset="0"/>
                <a:ea typeface="Arial" panose="020B0604020202020204" pitchFamily="34" charset="0"/>
                <a:cs typeface="Times New Roman" panose="02020603050405020304" pitchFamily="18" charset="0"/>
              </a:rPr>
              <a:t>s</a:t>
            </a:r>
            <a:r>
              <a:rPr lang="en-GB" dirty="0">
                <a:effectLst/>
                <a:latin typeface="Arial" panose="020B0604020202020204" pitchFamily="34" charset="0"/>
                <a:ea typeface="Arial" panose="020B0604020202020204" pitchFamily="34" charset="0"/>
                <a:cs typeface="Times New Roman" panose="02020603050405020304" pitchFamily="18" charset="0"/>
              </a:rPr>
              <a:t>cenarios</a:t>
            </a:r>
            <a:endParaRPr lang="en-US" sz="3200" dirty="0"/>
          </a:p>
        </p:txBody>
      </p:sp>
      <p:sp>
        <p:nvSpPr>
          <p:cNvPr id="13" name="Text Placeholder 8">
            <a:extLst>
              <a:ext uri="{FF2B5EF4-FFF2-40B4-BE49-F238E27FC236}">
                <a16:creationId xmlns:a16="http://schemas.microsoft.com/office/drawing/2014/main" id="{452E7BCB-B90B-F40E-A6DD-B49467D1C930}"/>
              </a:ext>
            </a:extLst>
          </p:cNvPr>
          <p:cNvSpPr txBox="1">
            <a:spLocks/>
          </p:cNvSpPr>
          <p:nvPr/>
        </p:nvSpPr>
        <p:spPr>
          <a:xfrm>
            <a:off x="4409173" y="1283213"/>
            <a:ext cx="2994454" cy="157163"/>
          </a:xfrm>
          <a:prstGeom prst="rect">
            <a:avLst/>
          </a:prstGeom>
        </p:spPr>
        <p:txBody>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algn="ctr">
              <a:buNone/>
            </a:pPr>
            <a:r>
              <a:rPr lang="en-US" sz="1600" b="1" dirty="0">
                <a:solidFill>
                  <a:srgbClr val="00A690"/>
                </a:solidFill>
              </a:rPr>
              <a:t>Net Zero Scenario (NZS)</a:t>
            </a:r>
          </a:p>
        </p:txBody>
      </p:sp>
      <p:sp>
        <p:nvSpPr>
          <p:cNvPr id="14" name="Content Placeholder 9">
            <a:extLst>
              <a:ext uri="{FF2B5EF4-FFF2-40B4-BE49-F238E27FC236}">
                <a16:creationId xmlns:a16="http://schemas.microsoft.com/office/drawing/2014/main" id="{DFB320CC-368E-CA09-F263-150C33968F43}"/>
              </a:ext>
            </a:extLst>
          </p:cNvPr>
          <p:cNvSpPr txBox="1">
            <a:spLocks/>
          </p:cNvSpPr>
          <p:nvPr/>
        </p:nvSpPr>
        <p:spPr>
          <a:xfrm>
            <a:off x="408717" y="1690687"/>
            <a:ext cx="4010883" cy="2862263"/>
          </a:xfrm>
          <a:prstGeom prst="rect">
            <a:avLst/>
          </a:prstGeom>
          <a:solidFill>
            <a:srgbClr val="00D2B3">
              <a:alpha val="20000"/>
            </a:srgbClr>
          </a:solidFill>
          <a:ln w="28575">
            <a:solidFill>
              <a:schemeClr val="accent3"/>
            </a:solidFill>
          </a:ln>
        </p:spPr>
        <p:txBody>
          <a:bodyPr vert="horz" lIns="72000" tIns="72000" rIns="72000" bIns="72000" rtlCol="0" anchor="t">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179705" indent="-179705">
              <a:spcBef>
                <a:spcPts val="300"/>
              </a:spcBef>
              <a:buClr>
                <a:srgbClr val="00A690"/>
              </a:buClr>
            </a:pPr>
            <a:r>
              <a:rPr lang="en-GB" sz="1400" b="1" dirty="0"/>
              <a:t>Exploratory base case that describes how the power, industry, transport and buildings sectors might evolve as a result of cost-based technology changes.</a:t>
            </a:r>
            <a:endParaRPr lang="en-GB" sz="1400" b="1" dirty="0">
              <a:cs typeface="Arial"/>
            </a:endParaRPr>
          </a:p>
          <a:p>
            <a:pPr marL="179705" indent="-179705">
              <a:spcBef>
                <a:spcPts val="300"/>
              </a:spcBef>
              <a:buClr>
                <a:srgbClr val="00A690"/>
              </a:buClr>
            </a:pPr>
            <a:r>
              <a:rPr lang="en-GB" sz="1400" dirty="0"/>
              <a:t>Consistent with a global warming outcome of 2.4C by 2100.</a:t>
            </a:r>
            <a:endParaRPr lang="en-GB" sz="1400" dirty="0">
              <a:cs typeface="Arial"/>
            </a:endParaRPr>
          </a:p>
          <a:p>
            <a:pPr marL="179705" indent="-179705">
              <a:spcBef>
                <a:spcPts val="300"/>
              </a:spcBef>
              <a:buClr>
                <a:srgbClr val="00A690"/>
              </a:buClr>
            </a:pPr>
            <a:r>
              <a:rPr lang="en-GB" sz="1400" dirty="0"/>
              <a:t>Accounts for firm near-term policies but assumes no further support beyond existing measures.</a:t>
            </a:r>
            <a:endParaRPr lang="en-GB" sz="1400" dirty="0">
              <a:cs typeface="Arial"/>
            </a:endParaRPr>
          </a:p>
          <a:p>
            <a:pPr marL="179705" indent="-179705">
              <a:spcBef>
                <a:spcPts val="300"/>
              </a:spcBef>
              <a:buClr>
                <a:srgbClr val="00A690"/>
              </a:buClr>
            </a:pPr>
            <a:r>
              <a:rPr lang="en-GB" sz="1400" dirty="0"/>
              <a:t>The low-carbon transition is largely limited to the power and transport sectors.</a:t>
            </a:r>
            <a:endParaRPr lang="en-GB" sz="1400" dirty="0">
              <a:cs typeface="Arial"/>
            </a:endParaRPr>
          </a:p>
        </p:txBody>
      </p:sp>
      <p:sp>
        <p:nvSpPr>
          <p:cNvPr id="17" name="Text Placeholder 8">
            <a:extLst>
              <a:ext uri="{FF2B5EF4-FFF2-40B4-BE49-F238E27FC236}">
                <a16:creationId xmlns:a16="http://schemas.microsoft.com/office/drawing/2014/main" id="{F1BDC590-9EE3-647B-5B86-2C05E21ED5B2}"/>
              </a:ext>
            </a:extLst>
          </p:cNvPr>
          <p:cNvSpPr txBox="1">
            <a:spLocks/>
          </p:cNvSpPr>
          <p:nvPr/>
        </p:nvSpPr>
        <p:spPr>
          <a:xfrm>
            <a:off x="152400" y="1325564"/>
            <a:ext cx="4010882" cy="181387"/>
          </a:xfrm>
          <a:prstGeom prst="rect">
            <a:avLst/>
          </a:prstGeom>
        </p:spPr>
        <p:txBody>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algn="ctr">
              <a:buNone/>
            </a:pPr>
            <a:r>
              <a:rPr lang="en-US" sz="1600" b="1" dirty="0">
                <a:solidFill>
                  <a:srgbClr val="00A690"/>
                </a:solidFill>
              </a:rPr>
              <a:t>Economic Transition Scenario (ETS)</a:t>
            </a:r>
          </a:p>
        </p:txBody>
      </p:sp>
      <p:sp>
        <p:nvSpPr>
          <p:cNvPr id="23" name="Content Placeholder 9">
            <a:extLst>
              <a:ext uri="{FF2B5EF4-FFF2-40B4-BE49-F238E27FC236}">
                <a16:creationId xmlns:a16="http://schemas.microsoft.com/office/drawing/2014/main" id="{3F822ED3-890C-BF1A-EACC-42AA08F75CA9}"/>
              </a:ext>
            </a:extLst>
          </p:cNvPr>
          <p:cNvSpPr txBox="1">
            <a:spLocks/>
          </p:cNvSpPr>
          <p:nvPr/>
        </p:nvSpPr>
        <p:spPr>
          <a:xfrm>
            <a:off x="4724400" y="1690686"/>
            <a:ext cx="4010400" cy="2862263"/>
          </a:xfrm>
          <a:prstGeom prst="rect">
            <a:avLst/>
          </a:prstGeom>
          <a:solidFill>
            <a:schemeClr val="bg2">
              <a:lumMod val="20000"/>
              <a:lumOff val="80000"/>
            </a:schemeClr>
          </a:solidFill>
          <a:ln w="12700">
            <a:solidFill>
              <a:schemeClr val="bg1">
                <a:lumMod val="65000"/>
              </a:schemeClr>
            </a:solidFill>
          </a:ln>
        </p:spPr>
        <p:txBody>
          <a:bodyPr vert="horz" lIns="72000" tIns="72000" rIns="72000" bIns="72000" rtlCol="0" anchor="t">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179705" indent="-179705">
              <a:spcBef>
                <a:spcPts val="300"/>
              </a:spcBef>
              <a:buClr>
                <a:srgbClr val="00A690"/>
              </a:buClr>
            </a:pPr>
            <a:r>
              <a:rPr lang="en-GB" sz="1400" dirty="0">
                <a:solidFill>
                  <a:schemeClr val="tx2"/>
                </a:solidFill>
              </a:rPr>
              <a:t>Normative climate scenario outlining</a:t>
            </a:r>
            <a:r>
              <a:rPr lang="en-GB" sz="1400" dirty="0">
                <a:solidFill>
                  <a:schemeClr val="tx2"/>
                </a:solidFill>
                <a:ea typeface="+mn-lt"/>
                <a:cs typeface="+mn-lt"/>
              </a:rPr>
              <a:t> a credible maximum-effort pathway to limit warming to well below 2C using existing technologies.</a:t>
            </a:r>
            <a:endParaRPr lang="en-GB" sz="1400" dirty="0">
              <a:solidFill>
                <a:schemeClr val="tx2"/>
              </a:solidFill>
              <a:cs typeface="Arial"/>
            </a:endParaRPr>
          </a:p>
          <a:p>
            <a:pPr marL="179705" indent="-179705">
              <a:spcBef>
                <a:spcPts val="300"/>
              </a:spcBef>
              <a:buClr>
                <a:srgbClr val="00A690"/>
              </a:buClr>
            </a:pPr>
            <a:r>
              <a:rPr lang="en-GB" sz="1400" dirty="0">
                <a:solidFill>
                  <a:schemeClr val="tx2"/>
                </a:solidFill>
              </a:rPr>
              <a:t>Consistent with peak warming of 1.81C by 2049 and 1.73C by 2100.</a:t>
            </a:r>
            <a:endParaRPr lang="en-GB" sz="1400" dirty="0">
              <a:solidFill>
                <a:schemeClr val="tx2"/>
              </a:solidFill>
              <a:cs typeface="Arial"/>
            </a:endParaRPr>
          </a:p>
          <a:p>
            <a:pPr marL="179705" indent="-179705">
              <a:spcBef>
                <a:spcPts val="300"/>
              </a:spcBef>
              <a:buClr>
                <a:srgbClr val="00A690"/>
              </a:buClr>
            </a:pPr>
            <a:r>
              <a:rPr lang="en-GB" sz="1400" dirty="0">
                <a:solidFill>
                  <a:schemeClr val="tx2"/>
                </a:solidFill>
                <a:ea typeface="+mn-lt"/>
                <a:cs typeface="+mn-lt"/>
              </a:rPr>
              <a:t>Delivers net zero across power, transport, industry and buildings sectors by 2050 under defined sectoral carbon budgets.</a:t>
            </a:r>
            <a:endParaRPr lang="en-GB" sz="1400" dirty="0">
              <a:solidFill>
                <a:schemeClr val="tx2"/>
              </a:solidFill>
              <a:cs typeface="Arial"/>
            </a:endParaRPr>
          </a:p>
          <a:p>
            <a:pPr marL="179705" indent="-179705">
              <a:spcBef>
                <a:spcPts val="300"/>
              </a:spcBef>
              <a:buClr>
                <a:srgbClr val="00A690"/>
              </a:buClr>
            </a:pPr>
            <a:r>
              <a:rPr lang="en-GB" sz="1400" dirty="0">
                <a:solidFill>
                  <a:schemeClr val="tx2"/>
                </a:solidFill>
                <a:ea typeface="+mn-lt"/>
                <a:cs typeface="+mn-lt"/>
              </a:rPr>
              <a:t>Includes limited overshoot and moderate post-2050 carbon removals.</a:t>
            </a:r>
            <a:endParaRPr lang="en-GB" sz="1400" dirty="0">
              <a:solidFill>
                <a:schemeClr val="tx2"/>
              </a:solidFill>
              <a:cs typeface="Arial"/>
            </a:endParaRPr>
          </a:p>
        </p:txBody>
      </p:sp>
      <p:sp>
        <p:nvSpPr>
          <p:cNvPr id="2" name="Text Placeholder 2">
            <a:extLst>
              <a:ext uri="{FF2B5EF4-FFF2-40B4-BE49-F238E27FC236}">
                <a16:creationId xmlns:a16="http://schemas.microsoft.com/office/drawing/2014/main" id="{1BA45CAA-CA6D-8D27-B975-1202AFE4A64C}"/>
              </a:ext>
            </a:extLst>
          </p:cNvPr>
          <p:cNvSpPr txBox="1">
            <a:spLocks/>
          </p:cNvSpPr>
          <p:nvPr/>
        </p:nvSpPr>
        <p:spPr>
          <a:xfrm>
            <a:off x="304800" y="1047750"/>
            <a:ext cx="8610600" cy="304800"/>
          </a:xfrm>
          <a:prstGeom prst="rect">
            <a:avLst/>
          </a:prstGeom>
        </p:spPr>
        <p:txBody>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0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0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0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0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0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000" kern="1200" baseline="0" noProof="0" dirty="0">
                <a:solidFill>
                  <a:schemeClr val="tx1"/>
                </a:solidFill>
                <a:latin typeface="+mn-lt"/>
                <a:ea typeface="+mn-ea"/>
                <a:cs typeface="+mn-cs"/>
              </a:defRPr>
            </a:lvl9pPr>
          </a:lstStyle>
          <a:p>
            <a:pPr marL="0" indent="0">
              <a:buNone/>
            </a:pPr>
            <a:r>
              <a:rPr lang="en-US" sz="1200" b="1" i="1" dirty="0"/>
              <a:t>BNEF’s collective, data-driven view of credible pathways for the energy economy over the next decade and beyond</a:t>
            </a:r>
            <a:endParaRPr lang="en-GB" sz="1200" b="1" i="1" dirty="0"/>
          </a:p>
        </p:txBody>
      </p:sp>
    </p:spTree>
    <p:extLst>
      <p:ext uri="{BB962C8B-B14F-4D97-AF65-F5344CB8AC3E}">
        <p14:creationId xmlns:p14="http://schemas.microsoft.com/office/powerpoint/2010/main" val="304980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0A4A3-29A1-08E7-5621-F05FEC6EB52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83A2D1A-D36D-0620-B19C-853D703BA772}"/>
              </a:ext>
            </a:extLst>
          </p:cNvPr>
          <p:cNvSpPr>
            <a:spLocks noGrp="1"/>
          </p:cNvSpPr>
          <p:nvPr>
            <p:ph type="body" sz="quarter" idx="13"/>
          </p:nvPr>
        </p:nvSpPr>
        <p:spPr>
          <a:xfrm>
            <a:off x="384224" y="4482255"/>
            <a:ext cx="8375599" cy="146895"/>
          </a:xfrm>
        </p:spPr>
        <p:txBody>
          <a:bodyPr/>
          <a:lstStyle/>
          <a:p>
            <a:r>
              <a:rPr lang="en-US" dirty="0"/>
              <a:t>Source: BloombergNEF. Note: “Other renewables” includes hydro, bioenergy, geothermal, and marine technologies.</a:t>
            </a:r>
            <a:endParaRPr lang="en-GB" dirty="0"/>
          </a:p>
        </p:txBody>
      </p:sp>
      <p:sp>
        <p:nvSpPr>
          <p:cNvPr id="3" name="Text Placeholder 2">
            <a:extLst>
              <a:ext uri="{FF2B5EF4-FFF2-40B4-BE49-F238E27FC236}">
                <a16:creationId xmlns:a16="http://schemas.microsoft.com/office/drawing/2014/main" id="{71856145-214D-F51F-7FCC-38888C7F83F6}"/>
              </a:ext>
            </a:extLst>
          </p:cNvPr>
          <p:cNvSpPr>
            <a:spLocks noGrp="1"/>
          </p:cNvSpPr>
          <p:nvPr>
            <p:ph type="body" idx="1"/>
          </p:nvPr>
        </p:nvSpPr>
        <p:spPr/>
        <p:txBody>
          <a:bodyPr/>
          <a:lstStyle/>
          <a:p>
            <a:r>
              <a:rPr lang="en-US" dirty="0"/>
              <a:t>Global electricity generation by technology, Economic Transition Scenario (ETS)</a:t>
            </a:r>
            <a:endParaRPr lang="en-GB" dirty="0"/>
          </a:p>
        </p:txBody>
      </p:sp>
      <p:sp>
        <p:nvSpPr>
          <p:cNvPr id="5" name="Title 4">
            <a:extLst>
              <a:ext uri="{FF2B5EF4-FFF2-40B4-BE49-F238E27FC236}">
                <a16:creationId xmlns:a16="http://schemas.microsoft.com/office/drawing/2014/main" id="{FDD436D3-D5CC-F60D-120A-26CEA17D4AA2}"/>
              </a:ext>
            </a:extLst>
          </p:cNvPr>
          <p:cNvSpPr>
            <a:spLocks noGrp="1"/>
          </p:cNvSpPr>
          <p:nvPr>
            <p:ph type="title"/>
          </p:nvPr>
        </p:nvSpPr>
        <p:spPr/>
        <p:txBody>
          <a:bodyPr/>
          <a:lstStyle/>
          <a:p>
            <a:r>
              <a:rPr lang="en-US" dirty="0"/>
              <a:t>Power systems go through a massive transformation in the coming decade</a:t>
            </a:r>
            <a:endParaRPr lang="en-GB" dirty="0"/>
          </a:p>
        </p:txBody>
      </p:sp>
      <p:pic>
        <p:nvPicPr>
          <p:cNvPr id="9" name="Picture 8">
            <a:extLst>
              <a:ext uri="{FF2B5EF4-FFF2-40B4-BE49-F238E27FC236}">
                <a16:creationId xmlns:a16="http://schemas.microsoft.com/office/drawing/2014/main" id="{011DE9BB-7380-224F-7BF6-78906A01340A}"/>
              </a:ext>
            </a:extLst>
          </p:cNvPr>
          <p:cNvPicPr>
            <a:picLocks noChangeAspect="1"/>
          </p:cNvPicPr>
          <p:nvPr/>
        </p:nvPicPr>
        <p:blipFill>
          <a:blip r:embed="rId3"/>
          <a:stretch>
            <a:fillRect/>
          </a:stretch>
        </p:blipFill>
        <p:spPr>
          <a:xfrm>
            <a:off x="383286" y="1302258"/>
            <a:ext cx="8377428" cy="3098292"/>
          </a:xfrm>
          <a:prstGeom prst="rect">
            <a:avLst/>
          </a:prstGeom>
        </p:spPr>
      </p:pic>
    </p:spTree>
    <p:extLst>
      <p:ext uri="{BB962C8B-B14F-4D97-AF65-F5344CB8AC3E}">
        <p14:creationId xmlns:p14="http://schemas.microsoft.com/office/powerpoint/2010/main" val="1395802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2F758-93FD-BB28-40A4-F55201EE0D5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2F66F7A-0565-959C-08BE-DEDF37887C79}"/>
              </a:ext>
            </a:extLst>
          </p:cNvPr>
          <p:cNvSpPr>
            <a:spLocks noGrp="1"/>
          </p:cNvSpPr>
          <p:nvPr>
            <p:ph type="body" sz="quarter" idx="13"/>
          </p:nvPr>
        </p:nvSpPr>
        <p:spPr>
          <a:xfrm>
            <a:off x="384224" y="4476750"/>
            <a:ext cx="8375599" cy="146895"/>
          </a:xfrm>
        </p:spPr>
        <p:txBody>
          <a:bodyPr/>
          <a:lstStyle/>
          <a:p>
            <a:r>
              <a:rPr lang="en-US" dirty="0"/>
              <a:t>Source: BloombergNEF. Note: CCS is carbon capture and storage, CCGT is combined cycle gas turbine. See </a:t>
            </a:r>
            <a:r>
              <a:rPr lang="en-US" dirty="0">
                <a:hlinkClick r:id="rId3"/>
              </a:rPr>
              <a:t>New Energy Outlook 2026</a:t>
            </a:r>
            <a:r>
              <a:rPr lang="en-US" dirty="0"/>
              <a:t>.</a:t>
            </a:r>
            <a:endParaRPr lang="en-GB" dirty="0"/>
          </a:p>
        </p:txBody>
      </p:sp>
      <p:sp>
        <p:nvSpPr>
          <p:cNvPr id="3" name="Text Placeholder 2">
            <a:extLst>
              <a:ext uri="{FF2B5EF4-FFF2-40B4-BE49-F238E27FC236}">
                <a16:creationId xmlns:a16="http://schemas.microsoft.com/office/drawing/2014/main" id="{3547E891-7005-D78C-58AF-11C74998E924}"/>
              </a:ext>
            </a:extLst>
          </p:cNvPr>
          <p:cNvSpPr>
            <a:spLocks noGrp="1"/>
          </p:cNvSpPr>
          <p:nvPr>
            <p:ph type="body" idx="1"/>
          </p:nvPr>
        </p:nvSpPr>
        <p:spPr/>
        <p:txBody>
          <a:bodyPr/>
          <a:lstStyle/>
          <a:p>
            <a:r>
              <a:rPr lang="en-US" dirty="0"/>
              <a:t>Electricity generation by technology, Economic Transition Scenario</a:t>
            </a:r>
            <a:endParaRPr lang="en-GB" dirty="0"/>
          </a:p>
        </p:txBody>
      </p:sp>
      <p:sp>
        <p:nvSpPr>
          <p:cNvPr id="5" name="Title 4">
            <a:extLst>
              <a:ext uri="{FF2B5EF4-FFF2-40B4-BE49-F238E27FC236}">
                <a16:creationId xmlns:a16="http://schemas.microsoft.com/office/drawing/2014/main" id="{327626D4-A54F-46BB-22B6-FB9A154280C3}"/>
              </a:ext>
            </a:extLst>
          </p:cNvPr>
          <p:cNvSpPr>
            <a:spLocks noGrp="1"/>
          </p:cNvSpPr>
          <p:nvPr>
            <p:ph type="title"/>
          </p:nvPr>
        </p:nvSpPr>
        <p:spPr>
          <a:xfrm>
            <a:off x="384225" y="369498"/>
            <a:ext cx="5940375" cy="596588"/>
          </a:xfrm>
        </p:spPr>
        <p:txBody>
          <a:bodyPr/>
          <a:lstStyle/>
          <a:p>
            <a:r>
              <a:rPr lang="en-US" dirty="0"/>
              <a:t>Renewable generation more than doubles over the next decade under ETS</a:t>
            </a:r>
            <a:endParaRPr lang="en-GB" dirty="0"/>
          </a:p>
        </p:txBody>
      </p:sp>
      <p:pic>
        <p:nvPicPr>
          <p:cNvPr id="9" name="Picture 8">
            <a:extLst>
              <a:ext uri="{FF2B5EF4-FFF2-40B4-BE49-F238E27FC236}">
                <a16:creationId xmlns:a16="http://schemas.microsoft.com/office/drawing/2014/main" id="{9588B3EC-F01A-DC76-81DD-230A0F81247E}"/>
              </a:ext>
            </a:extLst>
          </p:cNvPr>
          <p:cNvPicPr>
            <a:picLocks noChangeAspect="1"/>
          </p:cNvPicPr>
          <p:nvPr/>
        </p:nvPicPr>
        <p:blipFill>
          <a:blip r:embed="rId4"/>
          <a:stretch>
            <a:fillRect/>
          </a:stretch>
        </p:blipFill>
        <p:spPr>
          <a:xfrm>
            <a:off x="383286" y="1302258"/>
            <a:ext cx="8377428" cy="3098292"/>
          </a:xfrm>
          <a:prstGeom prst="rect">
            <a:avLst/>
          </a:prstGeom>
        </p:spPr>
      </p:pic>
      <p:cxnSp>
        <p:nvCxnSpPr>
          <p:cNvPr id="6" name="Straight Arrow Connector 5">
            <a:extLst>
              <a:ext uri="{FF2B5EF4-FFF2-40B4-BE49-F238E27FC236}">
                <a16:creationId xmlns:a16="http://schemas.microsoft.com/office/drawing/2014/main" id="{CC18F2C1-017A-D145-63DD-D87DA9CE814D}"/>
              </a:ext>
            </a:extLst>
          </p:cNvPr>
          <p:cNvCxnSpPr/>
          <p:nvPr/>
        </p:nvCxnSpPr>
        <p:spPr>
          <a:xfrm>
            <a:off x="3429000" y="2343150"/>
            <a:ext cx="1066800" cy="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F00E624-DA98-65B8-574D-2DD66143B78A}"/>
              </a:ext>
            </a:extLst>
          </p:cNvPr>
          <p:cNvSpPr txBox="1"/>
          <p:nvPr/>
        </p:nvSpPr>
        <p:spPr>
          <a:xfrm>
            <a:off x="3467100" y="2099540"/>
            <a:ext cx="990600" cy="184666"/>
          </a:xfrm>
          <a:prstGeom prst="rect">
            <a:avLst/>
          </a:prstGeom>
          <a:noFill/>
        </p:spPr>
        <p:txBody>
          <a:bodyPr wrap="square" lIns="0" tIns="0" rIns="0" bIns="0" rtlCol="0">
            <a:spAutoFit/>
          </a:bodyPr>
          <a:lstStyle/>
          <a:p>
            <a:r>
              <a:rPr lang="en-GB" sz="1200" dirty="0">
                <a:solidFill>
                  <a:schemeClr val="accent2"/>
                </a:solidFill>
              </a:rPr>
              <a:t>2x renewables</a:t>
            </a:r>
          </a:p>
        </p:txBody>
      </p:sp>
    </p:spTree>
    <p:extLst>
      <p:ext uri="{BB962C8B-B14F-4D97-AF65-F5344CB8AC3E}">
        <p14:creationId xmlns:p14="http://schemas.microsoft.com/office/powerpoint/2010/main" val="3718506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CAA49-4A84-E838-8DD9-3C62F8FFF62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F28C423-2A27-4788-AAB9-E15433862619}"/>
              </a:ext>
            </a:extLst>
          </p:cNvPr>
          <p:cNvSpPr>
            <a:spLocks noGrp="1"/>
          </p:cNvSpPr>
          <p:nvPr>
            <p:ph type="body" sz="quarter" idx="13"/>
          </p:nvPr>
        </p:nvSpPr>
        <p:spPr>
          <a:xfrm>
            <a:off x="384224" y="4482255"/>
            <a:ext cx="8375599" cy="146895"/>
          </a:xfrm>
        </p:spPr>
        <p:txBody>
          <a:bodyPr/>
          <a:lstStyle/>
          <a:p>
            <a:r>
              <a:rPr lang="en-US" dirty="0"/>
              <a:t>Source: BloombergNEF. Note: “Other renewables’” includes bioenergy, hydro, geothermal</a:t>
            </a:r>
            <a:endParaRPr lang="en-GB" dirty="0"/>
          </a:p>
        </p:txBody>
      </p:sp>
      <p:sp>
        <p:nvSpPr>
          <p:cNvPr id="3" name="Text Placeholder 2">
            <a:extLst>
              <a:ext uri="{FF2B5EF4-FFF2-40B4-BE49-F238E27FC236}">
                <a16:creationId xmlns:a16="http://schemas.microsoft.com/office/drawing/2014/main" id="{3118B49D-3367-DD55-ACCE-D242579ABF19}"/>
              </a:ext>
            </a:extLst>
          </p:cNvPr>
          <p:cNvSpPr>
            <a:spLocks noGrp="1"/>
          </p:cNvSpPr>
          <p:nvPr>
            <p:ph type="body" idx="1"/>
          </p:nvPr>
        </p:nvSpPr>
        <p:spPr/>
        <p:txBody>
          <a:bodyPr/>
          <a:lstStyle/>
          <a:p>
            <a:r>
              <a:rPr lang="en-US" dirty="0"/>
              <a:t>Cumulative installed capacity by technology, Economic Transition Scenario</a:t>
            </a:r>
            <a:endParaRPr lang="en-GB" dirty="0"/>
          </a:p>
        </p:txBody>
      </p:sp>
      <p:sp>
        <p:nvSpPr>
          <p:cNvPr id="5" name="Title 4">
            <a:extLst>
              <a:ext uri="{FF2B5EF4-FFF2-40B4-BE49-F238E27FC236}">
                <a16:creationId xmlns:a16="http://schemas.microsoft.com/office/drawing/2014/main" id="{2D548F01-B016-C987-58D4-ADC536A38FDD}"/>
              </a:ext>
            </a:extLst>
          </p:cNvPr>
          <p:cNvSpPr>
            <a:spLocks noGrp="1"/>
          </p:cNvSpPr>
          <p:nvPr>
            <p:ph type="title"/>
          </p:nvPr>
        </p:nvSpPr>
        <p:spPr/>
        <p:txBody>
          <a:bodyPr/>
          <a:lstStyle/>
          <a:p>
            <a:r>
              <a:rPr lang="en-US" dirty="0"/>
              <a:t>The global power system more than triples in size compared to today</a:t>
            </a:r>
            <a:endParaRPr lang="en-GB" dirty="0"/>
          </a:p>
        </p:txBody>
      </p:sp>
      <p:graphicFrame>
        <p:nvGraphicFramePr>
          <p:cNvPr id="9" name="bb_NUYzNzkxMTYxNUZDNDAzNk">
            <a:extLst>
              <a:ext uri="{FF2B5EF4-FFF2-40B4-BE49-F238E27FC236}">
                <a16:creationId xmlns:a16="http://schemas.microsoft.com/office/drawing/2014/main" id="{8BEF8C85-D09A-7BF1-B682-C9CFC41C8569}"/>
              </a:ext>
            </a:extLst>
          </p:cNvPr>
          <p:cNvGraphicFramePr>
            <a:graphicFrameLocks noGrp="1"/>
          </p:cNvGraphicFramePr>
          <p:nvPr>
            <p:ph sz="quarter" idx="11"/>
          </p:nvPr>
        </p:nvGraphicFramePr>
        <p:xfrm>
          <a:off x="384175" y="1347788"/>
          <a:ext cx="8375650" cy="30956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60597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42AB2-8F18-F2DA-25BC-4266A58B2F9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125166B-A3FA-780E-87E5-DE3BDFBF1F4E}"/>
              </a:ext>
            </a:extLst>
          </p:cNvPr>
          <p:cNvSpPr>
            <a:spLocks noGrp="1"/>
          </p:cNvSpPr>
          <p:nvPr>
            <p:ph type="body" sz="quarter" idx="13"/>
          </p:nvPr>
        </p:nvSpPr>
        <p:spPr>
          <a:xfrm>
            <a:off x="384224" y="4443958"/>
            <a:ext cx="8375551" cy="185192"/>
          </a:xfrm>
        </p:spPr>
        <p:txBody>
          <a:bodyPr/>
          <a:lstStyle/>
          <a:p>
            <a:r>
              <a:rPr lang="en-US" dirty="0"/>
              <a:t>BloombergNEF. Note: “Other sectors” includes agriculture and sectors not further defined</a:t>
            </a:r>
            <a:endParaRPr lang="en-GB" dirty="0"/>
          </a:p>
        </p:txBody>
      </p:sp>
      <p:sp>
        <p:nvSpPr>
          <p:cNvPr id="4" name="Text Placeholder 3">
            <a:extLst>
              <a:ext uri="{FF2B5EF4-FFF2-40B4-BE49-F238E27FC236}">
                <a16:creationId xmlns:a16="http://schemas.microsoft.com/office/drawing/2014/main" id="{2EB02C3C-8953-33E4-55CE-14069B2791F5}"/>
              </a:ext>
            </a:extLst>
          </p:cNvPr>
          <p:cNvSpPr>
            <a:spLocks noGrp="1"/>
          </p:cNvSpPr>
          <p:nvPr>
            <p:ph type="body" idx="1"/>
          </p:nvPr>
        </p:nvSpPr>
        <p:spPr/>
        <p:txBody>
          <a:bodyPr/>
          <a:lstStyle/>
          <a:p>
            <a:r>
              <a:rPr lang="en-US" dirty="0"/>
              <a:t>Global final power demand by sector, ETS</a:t>
            </a:r>
            <a:endParaRPr lang="en-GB" dirty="0"/>
          </a:p>
        </p:txBody>
      </p:sp>
      <p:sp>
        <p:nvSpPr>
          <p:cNvPr id="5" name="Text Placeholder 4">
            <a:extLst>
              <a:ext uri="{FF2B5EF4-FFF2-40B4-BE49-F238E27FC236}">
                <a16:creationId xmlns:a16="http://schemas.microsoft.com/office/drawing/2014/main" id="{AC7F8CAA-1CBE-C2FC-82F5-CC6FFF9EDC3F}"/>
              </a:ext>
            </a:extLst>
          </p:cNvPr>
          <p:cNvSpPr>
            <a:spLocks noGrp="1"/>
          </p:cNvSpPr>
          <p:nvPr>
            <p:ph type="body" sz="quarter" idx="3"/>
          </p:nvPr>
        </p:nvSpPr>
        <p:spPr>
          <a:xfrm>
            <a:off x="4495800" y="1058986"/>
            <a:ext cx="4033283" cy="244939"/>
          </a:xfrm>
        </p:spPr>
        <p:txBody>
          <a:bodyPr/>
          <a:lstStyle/>
          <a:p>
            <a:r>
              <a:rPr lang="en-US" dirty="0"/>
              <a:t>Growth in power demand by source from 2025, ETS</a:t>
            </a:r>
            <a:endParaRPr lang="en-GB" dirty="0"/>
          </a:p>
        </p:txBody>
      </p:sp>
      <p:sp>
        <p:nvSpPr>
          <p:cNvPr id="8" name="Title 7">
            <a:extLst>
              <a:ext uri="{FF2B5EF4-FFF2-40B4-BE49-F238E27FC236}">
                <a16:creationId xmlns:a16="http://schemas.microsoft.com/office/drawing/2014/main" id="{DC7706D3-3F16-AA83-DB73-DBB1D1A07171}"/>
              </a:ext>
            </a:extLst>
          </p:cNvPr>
          <p:cNvSpPr>
            <a:spLocks noGrp="1"/>
          </p:cNvSpPr>
          <p:nvPr>
            <p:ph type="title"/>
          </p:nvPr>
        </p:nvSpPr>
        <p:spPr>
          <a:xfrm>
            <a:off x="384225" y="369498"/>
            <a:ext cx="5483175" cy="596588"/>
          </a:xfrm>
        </p:spPr>
        <p:txBody>
          <a:bodyPr/>
          <a:lstStyle/>
          <a:p>
            <a:r>
              <a:rPr lang="en-GB" dirty="0"/>
              <a:t>Global power demand rises almost 70% by 2050</a:t>
            </a:r>
          </a:p>
        </p:txBody>
      </p:sp>
      <p:pic>
        <p:nvPicPr>
          <p:cNvPr id="11" name="Picture 10">
            <a:extLst>
              <a:ext uri="{FF2B5EF4-FFF2-40B4-BE49-F238E27FC236}">
                <a16:creationId xmlns:a16="http://schemas.microsoft.com/office/drawing/2014/main" id="{1C8F301B-A15C-BE53-BD05-70F9ECCAAA0C}"/>
              </a:ext>
            </a:extLst>
          </p:cNvPr>
          <p:cNvPicPr>
            <a:picLocks noChangeAspect="1"/>
          </p:cNvPicPr>
          <p:nvPr/>
        </p:nvPicPr>
        <p:blipFill>
          <a:blip r:embed="rId3"/>
          <a:stretch>
            <a:fillRect/>
          </a:stretch>
        </p:blipFill>
        <p:spPr>
          <a:xfrm>
            <a:off x="380874" y="1347788"/>
            <a:ext cx="4035552" cy="3098292"/>
          </a:xfrm>
          <a:prstGeom prst="rect">
            <a:avLst/>
          </a:prstGeom>
        </p:spPr>
      </p:pic>
      <p:pic>
        <p:nvPicPr>
          <p:cNvPr id="14" name="Picture 13">
            <a:extLst>
              <a:ext uri="{FF2B5EF4-FFF2-40B4-BE49-F238E27FC236}">
                <a16:creationId xmlns:a16="http://schemas.microsoft.com/office/drawing/2014/main" id="{46A389A8-25A6-6186-B4B0-E17E65E62689}"/>
              </a:ext>
            </a:extLst>
          </p:cNvPr>
          <p:cNvPicPr>
            <a:picLocks noChangeAspect="1"/>
          </p:cNvPicPr>
          <p:nvPr/>
        </p:nvPicPr>
        <p:blipFill>
          <a:blip r:embed="rId4"/>
          <a:srcRect r="32872"/>
          <a:stretch>
            <a:fillRect/>
          </a:stretch>
        </p:blipFill>
        <p:spPr>
          <a:xfrm>
            <a:off x="4419600" y="1347788"/>
            <a:ext cx="2707939" cy="3098292"/>
          </a:xfrm>
          <a:prstGeom prst="rect">
            <a:avLst/>
          </a:prstGeom>
        </p:spPr>
      </p:pic>
      <p:pic>
        <p:nvPicPr>
          <p:cNvPr id="10" name="Picture 9">
            <a:extLst>
              <a:ext uri="{FF2B5EF4-FFF2-40B4-BE49-F238E27FC236}">
                <a16:creationId xmlns:a16="http://schemas.microsoft.com/office/drawing/2014/main" id="{9D079C0F-17EF-0681-9244-518B5C0A978E}"/>
              </a:ext>
            </a:extLst>
          </p:cNvPr>
          <p:cNvPicPr>
            <a:picLocks noChangeAspect="1"/>
          </p:cNvPicPr>
          <p:nvPr/>
        </p:nvPicPr>
        <p:blipFill>
          <a:blip r:embed="rId5"/>
          <a:stretch>
            <a:fillRect/>
          </a:stretch>
        </p:blipFill>
        <p:spPr>
          <a:xfrm>
            <a:off x="7465899" y="1657350"/>
            <a:ext cx="1293876" cy="2755392"/>
          </a:xfrm>
          <a:prstGeom prst="rect">
            <a:avLst/>
          </a:prstGeom>
        </p:spPr>
      </p:pic>
      <p:sp>
        <p:nvSpPr>
          <p:cNvPr id="12" name="TextBox 11">
            <a:extLst>
              <a:ext uri="{FF2B5EF4-FFF2-40B4-BE49-F238E27FC236}">
                <a16:creationId xmlns:a16="http://schemas.microsoft.com/office/drawing/2014/main" id="{E0494A95-AA7A-E9D2-7845-81F4AA351D85}"/>
              </a:ext>
            </a:extLst>
          </p:cNvPr>
          <p:cNvSpPr txBox="1"/>
          <p:nvPr/>
        </p:nvSpPr>
        <p:spPr>
          <a:xfrm>
            <a:off x="7136248" y="1735894"/>
            <a:ext cx="338360" cy="184666"/>
          </a:xfrm>
          <a:prstGeom prst="rect">
            <a:avLst/>
          </a:prstGeom>
          <a:noFill/>
        </p:spPr>
        <p:txBody>
          <a:bodyPr wrap="square" lIns="0" tIns="0" rIns="0" bIns="0" rtlCol="0">
            <a:spAutoFit/>
          </a:bodyPr>
          <a:lstStyle/>
          <a:p>
            <a:r>
              <a:rPr lang="en-GB" sz="1200" dirty="0">
                <a:solidFill>
                  <a:schemeClr val="accent3"/>
                </a:solidFill>
              </a:rPr>
              <a:t>11%</a:t>
            </a:r>
            <a:endParaRPr lang="en-GB" dirty="0">
              <a:solidFill>
                <a:schemeClr val="accent3"/>
              </a:solidFill>
            </a:endParaRPr>
          </a:p>
        </p:txBody>
      </p:sp>
      <p:sp>
        <p:nvSpPr>
          <p:cNvPr id="13" name="TextBox 12">
            <a:extLst>
              <a:ext uri="{FF2B5EF4-FFF2-40B4-BE49-F238E27FC236}">
                <a16:creationId xmlns:a16="http://schemas.microsoft.com/office/drawing/2014/main" id="{86A935B4-3FCF-8435-CF07-71347C465B5F}"/>
              </a:ext>
            </a:extLst>
          </p:cNvPr>
          <p:cNvSpPr txBox="1"/>
          <p:nvPr/>
        </p:nvSpPr>
        <p:spPr>
          <a:xfrm>
            <a:off x="7129240" y="2038350"/>
            <a:ext cx="338360" cy="184666"/>
          </a:xfrm>
          <a:prstGeom prst="rect">
            <a:avLst/>
          </a:prstGeom>
          <a:noFill/>
        </p:spPr>
        <p:txBody>
          <a:bodyPr wrap="square" lIns="0" tIns="0" rIns="0" bIns="0" rtlCol="0">
            <a:spAutoFit/>
          </a:bodyPr>
          <a:lstStyle/>
          <a:p>
            <a:r>
              <a:rPr lang="en-GB" sz="1200" dirty="0">
                <a:solidFill>
                  <a:schemeClr val="accent1"/>
                </a:solidFill>
              </a:rPr>
              <a:t>10%</a:t>
            </a:r>
            <a:endParaRPr lang="en-GB" dirty="0">
              <a:solidFill>
                <a:schemeClr val="accent1"/>
              </a:solidFill>
            </a:endParaRPr>
          </a:p>
        </p:txBody>
      </p:sp>
    </p:spTree>
    <p:extLst>
      <p:ext uri="{BB962C8B-B14F-4D97-AF65-F5344CB8AC3E}">
        <p14:creationId xmlns:p14="http://schemas.microsoft.com/office/powerpoint/2010/main" val="4244392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B9F26-6925-6432-E7BF-EF7A1C8AF34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A682FA0-808B-56FF-2EA2-7813798D72A8}"/>
              </a:ext>
            </a:extLst>
          </p:cNvPr>
          <p:cNvSpPr>
            <a:spLocks noGrp="1"/>
          </p:cNvSpPr>
          <p:nvPr>
            <p:ph type="body" sz="quarter" idx="13"/>
          </p:nvPr>
        </p:nvSpPr>
        <p:spPr>
          <a:xfrm>
            <a:off x="382552" y="4476750"/>
            <a:ext cx="8375599" cy="146895"/>
          </a:xfrm>
        </p:spPr>
        <p:txBody>
          <a:bodyPr/>
          <a:lstStyle/>
          <a:p>
            <a:r>
              <a:rPr lang="en-US" dirty="0"/>
              <a:t>Source: BloombergNEF, DC Byte. Note: “ETS 2025” is Economic Transition Scenario. The data-center demand outlook is the same in both scenarios. To estimate power demand, BNEF uses a short-term bottom-up outlook based on an asset-level pipeline and a long-term, top-down </a:t>
            </a:r>
            <a:r>
              <a:rPr lang="en-US" dirty="0" err="1"/>
              <a:t>forecastbased</a:t>
            </a:r>
            <a:r>
              <a:rPr lang="en-US" dirty="0"/>
              <a:t> on consumer demand and uptake for data center services.</a:t>
            </a:r>
            <a:endParaRPr lang="en-GB" dirty="0"/>
          </a:p>
        </p:txBody>
      </p:sp>
      <p:sp>
        <p:nvSpPr>
          <p:cNvPr id="3" name="Text Placeholder 2">
            <a:extLst>
              <a:ext uri="{FF2B5EF4-FFF2-40B4-BE49-F238E27FC236}">
                <a16:creationId xmlns:a16="http://schemas.microsoft.com/office/drawing/2014/main" id="{FB28DE43-631F-8377-F822-3E090AF2D380}"/>
              </a:ext>
            </a:extLst>
          </p:cNvPr>
          <p:cNvSpPr>
            <a:spLocks noGrp="1"/>
          </p:cNvSpPr>
          <p:nvPr>
            <p:ph type="body" idx="1"/>
          </p:nvPr>
        </p:nvSpPr>
        <p:spPr/>
        <p:txBody>
          <a:bodyPr/>
          <a:lstStyle/>
          <a:p>
            <a:r>
              <a:rPr lang="en-GB" dirty="0"/>
              <a:t>Global data </a:t>
            </a:r>
            <a:r>
              <a:rPr lang="en-GB" dirty="0" err="1"/>
              <a:t>center</a:t>
            </a:r>
            <a:r>
              <a:rPr lang="en-GB" dirty="0"/>
              <a:t> power demand by market, 2020-2025</a:t>
            </a:r>
          </a:p>
        </p:txBody>
      </p:sp>
      <p:sp>
        <p:nvSpPr>
          <p:cNvPr id="5" name="Title 4">
            <a:extLst>
              <a:ext uri="{FF2B5EF4-FFF2-40B4-BE49-F238E27FC236}">
                <a16:creationId xmlns:a16="http://schemas.microsoft.com/office/drawing/2014/main" id="{3D51900A-354A-9A9B-E5E3-721FF55F9F70}"/>
              </a:ext>
            </a:extLst>
          </p:cNvPr>
          <p:cNvSpPr>
            <a:spLocks noGrp="1"/>
          </p:cNvSpPr>
          <p:nvPr>
            <p:ph type="title"/>
          </p:nvPr>
        </p:nvSpPr>
        <p:spPr>
          <a:xfrm>
            <a:off x="384225" y="369498"/>
            <a:ext cx="7235775" cy="596588"/>
          </a:xfrm>
        </p:spPr>
        <p:txBody>
          <a:bodyPr/>
          <a:lstStyle/>
          <a:p>
            <a:r>
              <a:rPr lang="en-US" dirty="0"/>
              <a:t>Power demand from data centers has supercharged a race to build infrastructure</a:t>
            </a:r>
            <a:endParaRPr lang="en-GB" dirty="0"/>
          </a:p>
        </p:txBody>
      </p:sp>
      <p:pic>
        <p:nvPicPr>
          <p:cNvPr id="9" name="Picture 8">
            <a:extLst>
              <a:ext uri="{FF2B5EF4-FFF2-40B4-BE49-F238E27FC236}">
                <a16:creationId xmlns:a16="http://schemas.microsoft.com/office/drawing/2014/main" id="{4B5BC784-710C-EA2C-A532-73EAAFB83FD8}"/>
              </a:ext>
            </a:extLst>
          </p:cNvPr>
          <p:cNvPicPr>
            <a:picLocks noChangeAspect="1"/>
          </p:cNvPicPr>
          <p:nvPr/>
        </p:nvPicPr>
        <p:blipFill>
          <a:blip r:embed="rId3"/>
          <a:stretch>
            <a:fillRect/>
          </a:stretch>
        </p:blipFill>
        <p:spPr>
          <a:xfrm>
            <a:off x="383286" y="1305306"/>
            <a:ext cx="8377428" cy="2942844"/>
          </a:xfrm>
          <a:prstGeom prst="rect">
            <a:avLst/>
          </a:prstGeom>
        </p:spPr>
      </p:pic>
    </p:spTree>
    <p:extLst>
      <p:ext uri="{BB962C8B-B14F-4D97-AF65-F5344CB8AC3E}">
        <p14:creationId xmlns:p14="http://schemas.microsoft.com/office/powerpoint/2010/main" val="622152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29A1B-9411-3650-B7AB-996FEA59DE8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8BEBBD1-91D5-5757-D7E4-C74FD6A4D3BD}"/>
              </a:ext>
            </a:extLst>
          </p:cNvPr>
          <p:cNvPicPr>
            <a:picLocks noChangeAspect="1"/>
          </p:cNvPicPr>
          <p:nvPr/>
        </p:nvPicPr>
        <p:blipFill>
          <a:blip r:embed="rId3"/>
          <a:stretch>
            <a:fillRect/>
          </a:stretch>
        </p:blipFill>
        <p:spPr>
          <a:xfrm>
            <a:off x="383286" y="1276350"/>
            <a:ext cx="8377428" cy="3098292"/>
          </a:xfrm>
          <a:prstGeom prst="rect">
            <a:avLst/>
          </a:prstGeom>
        </p:spPr>
      </p:pic>
      <p:sp>
        <p:nvSpPr>
          <p:cNvPr id="2" name="Text Placeholder 1">
            <a:extLst>
              <a:ext uri="{FF2B5EF4-FFF2-40B4-BE49-F238E27FC236}">
                <a16:creationId xmlns:a16="http://schemas.microsoft.com/office/drawing/2014/main" id="{55CC1783-4D2D-D078-5754-2038CEA6360A}"/>
              </a:ext>
            </a:extLst>
          </p:cNvPr>
          <p:cNvSpPr>
            <a:spLocks noGrp="1"/>
          </p:cNvSpPr>
          <p:nvPr>
            <p:ph type="body" sz="quarter" idx="13"/>
          </p:nvPr>
        </p:nvSpPr>
        <p:spPr>
          <a:xfrm>
            <a:off x="384224" y="4482255"/>
            <a:ext cx="8375599" cy="146895"/>
          </a:xfrm>
        </p:spPr>
        <p:txBody>
          <a:bodyPr/>
          <a:lstStyle/>
          <a:p>
            <a:r>
              <a:rPr lang="en-US" dirty="0"/>
              <a:t>Source: BloombergNEF. Note: ”Other markets” includes 16 markets and regions.</a:t>
            </a:r>
            <a:endParaRPr lang="en-GB" dirty="0"/>
          </a:p>
        </p:txBody>
      </p:sp>
      <p:sp>
        <p:nvSpPr>
          <p:cNvPr id="3" name="Text Placeholder 2">
            <a:extLst>
              <a:ext uri="{FF2B5EF4-FFF2-40B4-BE49-F238E27FC236}">
                <a16:creationId xmlns:a16="http://schemas.microsoft.com/office/drawing/2014/main" id="{611FD7FA-CC92-358B-5B68-B82046B2B967}"/>
              </a:ext>
            </a:extLst>
          </p:cNvPr>
          <p:cNvSpPr>
            <a:spLocks noGrp="1"/>
          </p:cNvSpPr>
          <p:nvPr>
            <p:ph type="body" idx="1"/>
          </p:nvPr>
        </p:nvSpPr>
        <p:spPr/>
        <p:txBody>
          <a:bodyPr/>
          <a:lstStyle/>
          <a:p>
            <a:r>
              <a:rPr lang="en-US" dirty="0"/>
              <a:t>Share of electric vehicles in total passenger fleet, Economic TransitionScenario</a:t>
            </a:r>
            <a:endParaRPr lang="en-GB" dirty="0"/>
          </a:p>
        </p:txBody>
      </p:sp>
      <p:sp>
        <p:nvSpPr>
          <p:cNvPr id="5" name="Title 4">
            <a:extLst>
              <a:ext uri="{FF2B5EF4-FFF2-40B4-BE49-F238E27FC236}">
                <a16:creationId xmlns:a16="http://schemas.microsoft.com/office/drawing/2014/main" id="{305979D9-E44E-C1C2-0271-CAAC20065422}"/>
              </a:ext>
            </a:extLst>
          </p:cNvPr>
          <p:cNvSpPr>
            <a:spLocks noGrp="1"/>
          </p:cNvSpPr>
          <p:nvPr>
            <p:ph type="title"/>
          </p:nvPr>
        </p:nvSpPr>
        <p:spPr/>
        <p:txBody>
          <a:bodyPr/>
          <a:lstStyle/>
          <a:p>
            <a:r>
              <a:rPr lang="en-US" dirty="0"/>
              <a:t>The share of EVs in total passenger fleet grows rapidly</a:t>
            </a:r>
            <a:endParaRPr lang="en-GB" dirty="0"/>
          </a:p>
        </p:txBody>
      </p:sp>
      <p:sp>
        <p:nvSpPr>
          <p:cNvPr id="4" name="Rectangle 3">
            <a:extLst>
              <a:ext uri="{FF2B5EF4-FFF2-40B4-BE49-F238E27FC236}">
                <a16:creationId xmlns:a16="http://schemas.microsoft.com/office/drawing/2014/main" id="{228BD55F-028C-1492-BC8F-73F12E9D9612}"/>
              </a:ext>
            </a:extLst>
          </p:cNvPr>
          <p:cNvSpPr/>
          <p:nvPr/>
        </p:nvSpPr>
        <p:spPr>
          <a:xfrm>
            <a:off x="6553200" y="3181350"/>
            <a:ext cx="1295400" cy="934427"/>
          </a:xfrm>
          <a:prstGeom prst="rect">
            <a:avLst/>
          </a:prstGeom>
          <a:noFill/>
          <a:ln w="1905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accent2"/>
                </a:solidFill>
              </a:rPr>
              <a:t>Total global:</a:t>
            </a:r>
          </a:p>
          <a:p>
            <a:pPr marL="171450" indent="-171450">
              <a:buFont typeface="Arial" panose="020B0604020202020204" pitchFamily="34" charset="0"/>
              <a:buChar char="•"/>
            </a:pPr>
            <a:r>
              <a:rPr lang="en-GB" sz="1200" dirty="0">
                <a:solidFill>
                  <a:schemeClr val="accent2"/>
                </a:solidFill>
              </a:rPr>
              <a:t>2025: 6%</a:t>
            </a:r>
          </a:p>
          <a:p>
            <a:pPr marL="171450" indent="-171450">
              <a:buFont typeface="Arial" panose="020B0604020202020204" pitchFamily="34" charset="0"/>
              <a:buChar char="•"/>
            </a:pPr>
            <a:r>
              <a:rPr lang="en-GB" sz="1200" dirty="0">
                <a:solidFill>
                  <a:schemeClr val="accent2"/>
                </a:solidFill>
              </a:rPr>
              <a:t>2034: 25%</a:t>
            </a:r>
          </a:p>
          <a:p>
            <a:pPr marL="171450" indent="-171450">
              <a:buFont typeface="Arial" panose="020B0604020202020204" pitchFamily="34" charset="0"/>
              <a:buChar char="•"/>
            </a:pPr>
            <a:r>
              <a:rPr lang="en-GB" sz="1200" dirty="0">
                <a:solidFill>
                  <a:schemeClr val="accent2"/>
                </a:solidFill>
              </a:rPr>
              <a:t>2050: 64%</a:t>
            </a:r>
          </a:p>
        </p:txBody>
      </p:sp>
    </p:spTree>
    <p:extLst>
      <p:ext uri="{BB962C8B-B14F-4D97-AF65-F5344CB8AC3E}">
        <p14:creationId xmlns:p14="http://schemas.microsoft.com/office/powerpoint/2010/main" val="3830007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23021-8809-7D8A-233A-0411411C40F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2B0A053-6F2F-0C9D-3F37-B1FE322C1D1C}"/>
              </a:ext>
            </a:extLst>
          </p:cNvPr>
          <p:cNvSpPr>
            <a:spLocks noGrp="1"/>
          </p:cNvSpPr>
          <p:nvPr>
            <p:ph type="body" idx="1"/>
          </p:nvPr>
        </p:nvSpPr>
        <p:spPr>
          <a:xfrm>
            <a:off x="384225" y="1059583"/>
            <a:ext cx="4644975" cy="64368"/>
          </a:xfrm>
        </p:spPr>
        <p:txBody>
          <a:bodyPr/>
          <a:lstStyle/>
          <a:p>
            <a:r>
              <a:rPr lang="en-US" dirty="0"/>
              <a:t>Final energy consumption by transport sub-sector</a:t>
            </a:r>
            <a:endParaRPr lang="en-GB" dirty="0"/>
          </a:p>
        </p:txBody>
      </p:sp>
      <p:sp>
        <p:nvSpPr>
          <p:cNvPr id="8" name="Title 7">
            <a:extLst>
              <a:ext uri="{FF2B5EF4-FFF2-40B4-BE49-F238E27FC236}">
                <a16:creationId xmlns:a16="http://schemas.microsoft.com/office/drawing/2014/main" id="{D8853807-49C5-C930-9A13-D6F7856304CA}"/>
              </a:ext>
            </a:extLst>
          </p:cNvPr>
          <p:cNvSpPr>
            <a:spLocks noGrp="1"/>
          </p:cNvSpPr>
          <p:nvPr>
            <p:ph type="title"/>
          </p:nvPr>
        </p:nvSpPr>
        <p:spPr/>
        <p:txBody>
          <a:bodyPr/>
          <a:lstStyle/>
          <a:p>
            <a:r>
              <a:rPr lang="en-GB" dirty="0"/>
              <a:t>The rise of EVs lead to road sector oil consumption to peak in 2029</a:t>
            </a:r>
          </a:p>
        </p:txBody>
      </p:sp>
      <p:sp>
        <p:nvSpPr>
          <p:cNvPr id="9" name="Text Placeholder 8">
            <a:extLst>
              <a:ext uri="{FF2B5EF4-FFF2-40B4-BE49-F238E27FC236}">
                <a16:creationId xmlns:a16="http://schemas.microsoft.com/office/drawing/2014/main" id="{DC4FDF9B-A92E-1926-3787-529CFF22438B}"/>
              </a:ext>
            </a:extLst>
          </p:cNvPr>
          <p:cNvSpPr>
            <a:spLocks noGrp="1"/>
          </p:cNvSpPr>
          <p:nvPr>
            <p:ph type="body" sz="quarter" idx="17"/>
          </p:nvPr>
        </p:nvSpPr>
        <p:spPr>
          <a:xfrm>
            <a:off x="384225" y="4476750"/>
            <a:ext cx="4416375" cy="185192"/>
          </a:xfrm>
        </p:spPr>
        <p:txBody>
          <a:bodyPr/>
          <a:lstStyle/>
          <a:p>
            <a:r>
              <a:rPr lang="en-US" dirty="0"/>
              <a:t>Source: BloombergNEF. Note: Y-axes show different scales.</a:t>
            </a:r>
            <a:endParaRPr lang="en-GB" dirty="0"/>
          </a:p>
        </p:txBody>
      </p:sp>
      <p:pic>
        <p:nvPicPr>
          <p:cNvPr id="6" name="Picture 5">
            <a:extLst>
              <a:ext uri="{FF2B5EF4-FFF2-40B4-BE49-F238E27FC236}">
                <a16:creationId xmlns:a16="http://schemas.microsoft.com/office/drawing/2014/main" id="{5419F246-B2F2-641B-4A3C-61874F516975}"/>
              </a:ext>
            </a:extLst>
          </p:cNvPr>
          <p:cNvPicPr>
            <a:picLocks noChangeAspect="1"/>
          </p:cNvPicPr>
          <p:nvPr/>
        </p:nvPicPr>
        <p:blipFill>
          <a:blip r:embed="rId3"/>
          <a:stretch>
            <a:fillRect/>
          </a:stretch>
        </p:blipFill>
        <p:spPr>
          <a:xfrm>
            <a:off x="369649" y="1345098"/>
            <a:ext cx="2587752" cy="2852928"/>
          </a:xfrm>
          <a:prstGeom prst="rect">
            <a:avLst/>
          </a:prstGeom>
        </p:spPr>
      </p:pic>
      <p:pic>
        <p:nvPicPr>
          <p:cNvPr id="11" name="Picture 10">
            <a:extLst>
              <a:ext uri="{FF2B5EF4-FFF2-40B4-BE49-F238E27FC236}">
                <a16:creationId xmlns:a16="http://schemas.microsoft.com/office/drawing/2014/main" id="{4B4BE6E4-BEC7-CCB7-3084-038BD29C123B}"/>
              </a:ext>
            </a:extLst>
          </p:cNvPr>
          <p:cNvPicPr>
            <a:picLocks noChangeAspect="1"/>
          </p:cNvPicPr>
          <p:nvPr/>
        </p:nvPicPr>
        <p:blipFill>
          <a:blip r:embed="rId4"/>
          <a:stretch>
            <a:fillRect/>
          </a:stretch>
        </p:blipFill>
        <p:spPr>
          <a:xfrm>
            <a:off x="3193962" y="1364910"/>
            <a:ext cx="2589276" cy="2833116"/>
          </a:xfrm>
          <a:prstGeom prst="rect">
            <a:avLst/>
          </a:prstGeom>
        </p:spPr>
      </p:pic>
      <p:pic>
        <p:nvPicPr>
          <p:cNvPr id="22" name="Picture 21">
            <a:extLst>
              <a:ext uri="{FF2B5EF4-FFF2-40B4-BE49-F238E27FC236}">
                <a16:creationId xmlns:a16="http://schemas.microsoft.com/office/drawing/2014/main" id="{B51637BD-13C5-D207-1C52-0737C53EEE7B}"/>
              </a:ext>
            </a:extLst>
          </p:cNvPr>
          <p:cNvPicPr>
            <a:picLocks noChangeAspect="1"/>
          </p:cNvPicPr>
          <p:nvPr/>
        </p:nvPicPr>
        <p:blipFill>
          <a:blip r:embed="rId5"/>
          <a:stretch>
            <a:fillRect/>
          </a:stretch>
        </p:blipFill>
        <p:spPr>
          <a:xfrm>
            <a:off x="6019800" y="1345098"/>
            <a:ext cx="2587752" cy="2852928"/>
          </a:xfrm>
          <a:prstGeom prst="rect">
            <a:avLst/>
          </a:prstGeom>
        </p:spPr>
      </p:pic>
      <p:pic>
        <p:nvPicPr>
          <p:cNvPr id="23" name="Picture 22">
            <a:extLst>
              <a:ext uri="{FF2B5EF4-FFF2-40B4-BE49-F238E27FC236}">
                <a16:creationId xmlns:a16="http://schemas.microsoft.com/office/drawing/2014/main" id="{5EAA9787-5942-8DC1-A6AB-B1385073DED8}"/>
              </a:ext>
            </a:extLst>
          </p:cNvPr>
          <p:cNvPicPr>
            <a:picLocks noChangeAspect="1"/>
          </p:cNvPicPr>
          <p:nvPr/>
        </p:nvPicPr>
        <p:blipFill>
          <a:blip r:embed="rId6"/>
          <a:stretch>
            <a:fillRect/>
          </a:stretch>
        </p:blipFill>
        <p:spPr>
          <a:xfrm>
            <a:off x="1330452" y="4248150"/>
            <a:ext cx="6483096" cy="284988"/>
          </a:xfrm>
          <a:prstGeom prst="rect">
            <a:avLst/>
          </a:prstGeom>
        </p:spPr>
      </p:pic>
    </p:spTree>
    <p:extLst>
      <p:ext uri="{BB962C8B-B14F-4D97-AF65-F5344CB8AC3E}">
        <p14:creationId xmlns:p14="http://schemas.microsoft.com/office/powerpoint/2010/main" val="3268301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4DCC4-52E6-C88B-34DC-DDFD5B8205D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BA4F705-F03B-3B0C-EE80-8EBBE89FC0DC}"/>
              </a:ext>
            </a:extLst>
          </p:cNvPr>
          <p:cNvSpPr>
            <a:spLocks noGrp="1"/>
          </p:cNvSpPr>
          <p:nvPr>
            <p:ph type="body" sz="quarter" idx="13"/>
          </p:nvPr>
        </p:nvSpPr>
        <p:spPr/>
        <p:txBody>
          <a:bodyPr/>
          <a:lstStyle/>
          <a:p>
            <a:r>
              <a:rPr lang="en-GB" dirty="0"/>
              <a:t>Source: BloombergNEF</a:t>
            </a:r>
          </a:p>
        </p:txBody>
      </p:sp>
      <p:sp>
        <p:nvSpPr>
          <p:cNvPr id="4" name="Text Placeholder 3">
            <a:extLst>
              <a:ext uri="{FF2B5EF4-FFF2-40B4-BE49-F238E27FC236}">
                <a16:creationId xmlns:a16="http://schemas.microsoft.com/office/drawing/2014/main" id="{EF53FE6B-CC79-9E0B-BB46-42AC66BF0A25}"/>
              </a:ext>
            </a:extLst>
          </p:cNvPr>
          <p:cNvSpPr>
            <a:spLocks noGrp="1"/>
          </p:cNvSpPr>
          <p:nvPr>
            <p:ph type="body" idx="1"/>
          </p:nvPr>
        </p:nvSpPr>
        <p:spPr/>
        <p:txBody>
          <a:bodyPr/>
          <a:lstStyle/>
          <a:p>
            <a:r>
              <a:rPr lang="en-US" dirty="0"/>
              <a:t>Global grid length by stage, ETS</a:t>
            </a:r>
            <a:endParaRPr lang="en-GB" dirty="0"/>
          </a:p>
        </p:txBody>
      </p:sp>
      <p:sp>
        <p:nvSpPr>
          <p:cNvPr id="5" name="Text Placeholder 4">
            <a:extLst>
              <a:ext uri="{FF2B5EF4-FFF2-40B4-BE49-F238E27FC236}">
                <a16:creationId xmlns:a16="http://schemas.microsoft.com/office/drawing/2014/main" id="{FBB67DB1-1A7A-5B6E-6A26-530CA48B8227}"/>
              </a:ext>
            </a:extLst>
          </p:cNvPr>
          <p:cNvSpPr>
            <a:spLocks noGrp="1"/>
          </p:cNvSpPr>
          <p:nvPr>
            <p:ph type="body" sz="quarter" idx="3"/>
          </p:nvPr>
        </p:nvSpPr>
        <p:spPr>
          <a:xfrm>
            <a:off x="4495800" y="1058986"/>
            <a:ext cx="4033283" cy="244939"/>
          </a:xfrm>
        </p:spPr>
        <p:txBody>
          <a:bodyPr/>
          <a:lstStyle/>
          <a:p>
            <a:r>
              <a:rPr lang="en-US" dirty="0"/>
              <a:t>Grid length by geography, ETS</a:t>
            </a:r>
            <a:endParaRPr lang="en-GB" dirty="0"/>
          </a:p>
        </p:txBody>
      </p:sp>
      <p:sp>
        <p:nvSpPr>
          <p:cNvPr id="8" name="Title 7">
            <a:extLst>
              <a:ext uri="{FF2B5EF4-FFF2-40B4-BE49-F238E27FC236}">
                <a16:creationId xmlns:a16="http://schemas.microsoft.com/office/drawing/2014/main" id="{8F2EAA84-EF5B-9590-A5C9-CD2240E4FF78}"/>
              </a:ext>
            </a:extLst>
          </p:cNvPr>
          <p:cNvSpPr>
            <a:spLocks noGrp="1"/>
          </p:cNvSpPr>
          <p:nvPr>
            <p:ph type="title"/>
          </p:nvPr>
        </p:nvSpPr>
        <p:spPr/>
        <p:txBody>
          <a:bodyPr/>
          <a:lstStyle/>
          <a:p>
            <a:r>
              <a:rPr lang="en-US" dirty="0"/>
              <a:t>Global grid length grows 41% over the next 25 years</a:t>
            </a:r>
            <a:endParaRPr lang="en-GB" dirty="0"/>
          </a:p>
        </p:txBody>
      </p:sp>
      <p:pic>
        <p:nvPicPr>
          <p:cNvPr id="11" name="Picture 10">
            <a:extLst>
              <a:ext uri="{FF2B5EF4-FFF2-40B4-BE49-F238E27FC236}">
                <a16:creationId xmlns:a16="http://schemas.microsoft.com/office/drawing/2014/main" id="{3C440B6E-A47E-769B-BC02-3998196055EE}"/>
              </a:ext>
            </a:extLst>
          </p:cNvPr>
          <p:cNvPicPr>
            <a:picLocks noChangeAspect="1"/>
          </p:cNvPicPr>
          <p:nvPr/>
        </p:nvPicPr>
        <p:blipFill>
          <a:blip r:embed="rId3"/>
          <a:stretch>
            <a:fillRect/>
          </a:stretch>
        </p:blipFill>
        <p:spPr>
          <a:xfrm>
            <a:off x="384048" y="1298565"/>
            <a:ext cx="4035552" cy="3096768"/>
          </a:xfrm>
          <a:prstGeom prst="rect">
            <a:avLst/>
          </a:prstGeom>
        </p:spPr>
      </p:pic>
      <p:pic>
        <p:nvPicPr>
          <p:cNvPr id="14" name="Picture 13">
            <a:extLst>
              <a:ext uri="{FF2B5EF4-FFF2-40B4-BE49-F238E27FC236}">
                <a16:creationId xmlns:a16="http://schemas.microsoft.com/office/drawing/2014/main" id="{784B3EF6-8CE2-FC06-A7FB-FA52FB2E807E}"/>
              </a:ext>
            </a:extLst>
          </p:cNvPr>
          <p:cNvPicPr>
            <a:picLocks noChangeAspect="1"/>
          </p:cNvPicPr>
          <p:nvPr/>
        </p:nvPicPr>
        <p:blipFill>
          <a:blip r:embed="rId4"/>
          <a:stretch>
            <a:fillRect/>
          </a:stretch>
        </p:blipFill>
        <p:spPr>
          <a:xfrm>
            <a:off x="4417507" y="1325557"/>
            <a:ext cx="4343400" cy="3096768"/>
          </a:xfrm>
          <a:prstGeom prst="rect">
            <a:avLst/>
          </a:prstGeom>
        </p:spPr>
      </p:pic>
    </p:spTree>
    <p:extLst>
      <p:ext uri="{BB962C8B-B14F-4D97-AF65-F5344CB8AC3E}">
        <p14:creationId xmlns:p14="http://schemas.microsoft.com/office/powerpoint/2010/main" val="999198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88FE4-3A80-69D7-228F-41F1878CC32A}"/>
              </a:ext>
            </a:extLst>
          </p:cNvPr>
          <p:cNvSpPr>
            <a:spLocks noGrp="1"/>
          </p:cNvSpPr>
          <p:nvPr>
            <p:ph type="title"/>
          </p:nvPr>
        </p:nvSpPr>
        <p:spPr/>
        <p:txBody>
          <a:bodyPr/>
          <a:lstStyle/>
          <a:p>
            <a:r>
              <a:rPr lang="en-GB" dirty="0"/>
              <a:t>High-level findings</a:t>
            </a:r>
          </a:p>
        </p:txBody>
      </p:sp>
      <p:sp>
        <p:nvSpPr>
          <p:cNvPr id="3" name="Text Placeholder 2">
            <a:extLst>
              <a:ext uri="{FF2B5EF4-FFF2-40B4-BE49-F238E27FC236}">
                <a16:creationId xmlns:a16="http://schemas.microsoft.com/office/drawing/2014/main" id="{C4DAF016-E091-94F8-AE53-4819A138BD85}"/>
              </a:ext>
            </a:extLst>
          </p:cNvPr>
          <p:cNvSpPr>
            <a:spLocks noGrp="1"/>
          </p:cNvSpPr>
          <p:nvPr>
            <p:ph type="body" idx="1"/>
          </p:nvPr>
        </p:nvSpPr>
        <p:spPr/>
        <p:txBody>
          <a:bodyPr/>
          <a:lstStyle/>
          <a:p>
            <a:r>
              <a:rPr lang="en-GB" dirty="0"/>
              <a:t>What the sectoral changes mean for global energy dynamics</a:t>
            </a:r>
          </a:p>
        </p:txBody>
      </p:sp>
    </p:spTree>
    <p:extLst>
      <p:ext uri="{BB962C8B-B14F-4D97-AF65-F5344CB8AC3E}">
        <p14:creationId xmlns:p14="http://schemas.microsoft.com/office/powerpoint/2010/main" val="21785480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698BE-57A4-740F-2E0C-852BFD342AB9}"/>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4BC7AA86-FE19-23E2-D679-7C9168914B23}"/>
              </a:ext>
            </a:extLst>
          </p:cNvPr>
          <p:cNvPicPr>
            <a:picLocks noChangeAspect="1"/>
          </p:cNvPicPr>
          <p:nvPr/>
        </p:nvPicPr>
        <p:blipFill>
          <a:blip r:embed="rId3"/>
          <a:srcRect b="10951"/>
          <a:stretch>
            <a:fillRect/>
          </a:stretch>
        </p:blipFill>
        <p:spPr>
          <a:xfrm>
            <a:off x="237744" y="1302258"/>
            <a:ext cx="8906256" cy="3098292"/>
          </a:xfrm>
          <a:prstGeom prst="rect">
            <a:avLst/>
          </a:prstGeom>
        </p:spPr>
      </p:pic>
      <p:sp>
        <p:nvSpPr>
          <p:cNvPr id="4" name="Text Placeholder 3">
            <a:extLst>
              <a:ext uri="{FF2B5EF4-FFF2-40B4-BE49-F238E27FC236}">
                <a16:creationId xmlns:a16="http://schemas.microsoft.com/office/drawing/2014/main" id="{3C9EC9B6-4CAD-C662-C6EC-30F8CFE008C5}"/>
              </a:ext>
            </a:extLst>
          </p:cNvPr>
          <p:cNvSpPr>
            <a:spLocks noGrp="1"/>
          </p:cNvSpPr>
          <p:nvPr>
            <p:ph type="body" idx="1"/>
          </p:nvPr>
        </p:nvSpPr>
        <p:spPr>
          <a:xfrm>
            <a:off x="384225" y="1058986"/>
            <a:ext cx="6321375" cy="288257"/>
          </a:xfrm>
        </p:spPr>
        <p:txBody>
          <a:bodyPr/>
          <a:lstStyle/>
          <a:p>
            <a:r>
              <a:rPr lang="en-US" dirty="0"/>
              <a:t>Global final energy consumption by fuel and scenario, ETS</a:t>
            </a:r>
            <a:endParaRPr lang="en-GB" dirty="0"/>
          </a:p>
          <a:p>
            <a:endParaRPr lang="en-GB" dirty="0"/>
          </a:p>
        </p:txBody>
      </p:sp>
      <p:sp>
        <p:nvSpPr>
          <p:cNvPr id="8" name="Title 7">
            <a:extLst>
              <a:ext uri="{FF2B5EF4-FFF2-40B4-BE49-F238E27FC236}">
                <a16:creationId xmlns:a16="http://schemas.microsoft.com/office/drawing/2014/main" id="{031ED33B-31DC-7722-9F45-B4721DBCFBC5}"/>
              </a:ext>
            </a:extLst>
          </p:cNvPr>
          <p:cNvSpPr>
            <a:spLocks noGrp="1"/>
          </p:cNvSpPr>
          <p:nvPr>
            <p:ph type="title"/>
          </p:nvPr>
        </p:nvSpPr>
        <p:spPr/>
        <p:txBody>
          <a:bodyPr/>
          <a:lstStyle/>
          <a:p>
            <a:r>
              <a:rPr lang="en-US" dirty="0"/>
              <a:t>Electricity becomes the dominant source of final energy by 2047</a:t>
            </a:r>
            <a:endParaRPr lang="en-GB" dirty="0"/>
          </a:p>
        </p:txBody>
      </p:sp>
      <p:sp>
        <p:nvSpPr>
          <p:cNvPr id="6" name="Text Placeholder 5">
            <a:extLst>
              <a:ext uri="{FF2B5EF4-FFF2-40B4-BE49-F238E27FC236}">
                <a16:creationId xmlns:a16="http://schemas.microsoft.com/office/drawing/2014/main" id="{695CF63A-D354-29F0-0D46-70722249BA1D}"/>
              </a:ext>
            </a:extLst>
          </p:cNvPr>
          <p:cNvSpPr>
            <a:spLocks noGrp="1"/>
          </p:cNvSpPr>
          <p:nvPr>
            <p:ph type="body" sz="quarter" idx="13"/>
          </p:nvPr>
        </p:nvSpPr>
        <p:spPr>
          <a:xfrm>
            <a:off x="384224" y="4482255"/>
            <a:ext cx="7769175" cy="375495"/>
          </a:xfrm>
        </p:spPr>
        <p:txBody>
          <a:bodyPr/>
          <a:lstStyle/>
          <a:p>
            <a:r>
              <a:rPr lang="en-US" dirty="0"/>
              <a:t>Source: BloombergNEF. Note: “Other renewables” includes all other non-combustible renewable energy, such as hydro and geothermal.</a:t>
            </a:r>
            <a:endParaRPr lang="en-GB" dirty="0"/>
          </a:p>
          <a:p>
            <a:endParaRPr lang="en-GB" dirty="0"/>
          </a:p>
        </p:txBody>
      </p:sp>
      <p:pic>
        <p:nvPicPr>
          <p:cNvPr id="15" name="Picture 14">
            <a:extLst>
              <a:ext uri="{FF2B5EF4-FFF2-40B4-BE49-F238E27FC236}">
                <a16:creationId xmlns:a16="http://schemas.microsoft.com/office/drawing/2014/main" id="{C9D8FDAB-5052-235D-FC2D-E9A98DB0875F}"/>
              </a:ext>
            </a:extLst>
          </p:cNvPr>
          <p:cNvPicPr>
            <a:picLocks noChangeAspect="1"/>
          </p:cNvPicPr>
          <p:nvPr/>
        </p:nvPicPr>
        <p:blipFill>
          <a:blip r:embed="rId4"/>
          <a:stretch>
            <a:fillRect/>
          </a:stretch>
        </p:blipFill>
        <p:spPr>
          <a:xfrm>
            <a:off x="5867400" y="1535430"/>
            <a:ext cx="1827276" cy="2560320"/>
          </a:xfrm>
          <a:prstGeom prst="rect">
            <a:avLst/>
          </a:prstGeom>
        </p:spPr>
      </p:pic>
    </p:spTree>
    <p:extLst>
      <p:ext uri="{BB962C8B-B14F-4D97-AF65-F5344CB8AC3E}">
        <p14:creationId xmlns:p14="http://schemas.microsoft.com/office/powerpoint/2010/main" val="2632783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732D3-2306-A7AA-2F9C-A49B69AD8D1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25740E0-CD8D-1794-62F7-B4B7CBD62AE2}"/>
              </a:ext>
            </a:extLst>
          </p:cNvPr>
          <p:cNvSpPr>
            <a:spLocks noGrp="1"/>
          </p:cNvSpPr>
          <p:nvPr>
            <p:ph type="body" sz="quarter" idx="13"/>
          </p:nvPr>
        </p:nvSpPr>
        <p:spPr>
          <a:xfrm>
            <a:off x="384224" y="4476750"/>
            <a:ext cx="8375599" cy="146895"/>
          </a:xfrm>
        </p:spPr>
        <p:txBody>
          <a:bodyPr/>
          <a:lstStyle/>
          <a:p>
            <a:r>
              <a:rPr lang="en-US" sz="800" dirty="0"/>
              <a:t>Source: BloombergNEF Trade Transition Scenario Tool, </a:t>
            </a:r>
            <a:r>
              <a:rPr lang="en-US" sz="800" dirty="0" err="1"/>
              <a:t>Sinoimex</a:t>
            </a:r>
            <a:r>
              <a:rPr lang="en-US" sz="800" dirty="0"/>
              <a:t> Global Trade Flow (GTF), GCAM. Note: Energy commodity imports based on observed 2024 trade data from relevant custom codes for coal, lignite, crude, petroleum oil and gas products, and renewable fuels. Negative values indicate imports. Future imports scaled forward based on domestic demand for related products and services under different scenarios. This projection assumes relative trade patterns remain static and uses the same GDP projections under both scenarios</a:t>
            </a:r>
            <a:r>
              <a:rPr lang="en-US" dirty="0"/>
              <a:t>.</a:t>
            </a:r>
            <a:endParaRPr lang="en-GB" dirty="0"/>
          </a:p>
        </p:txBody>
      </p:sp>
      <p:sp>
        <p:nvSpPr>
          <p:cNvPr id="3" name="Text Placeholder 2">
            <a:extLst>
              <a:ext uri="{FF2B5EF4-FFF2-40B4-BE49-F238E27FC236}">
                <a16:creationId xmlns:a16="http://schemas.microsoft.com/office/drawing/2014/main" id="{6C776674-5690-4408-7E90-F243ADF4253D}"/>
              </a:ext>
            </a:extLst>
          </p:cNvPr>
          <p:cNvSpPr>
            <a:spLocks noGrp="1"/>
          </p:cNvSpPr>
          <p:nvPr>
            <p:ph type="body" idx="1"/>
          </p:nvPr>
        </p:nvSpPr>
        <p:spPr/>
        <p:txBody>
          <a:bodyPr/>
          <a:lstStyle/>
          <a:p>
            <a:r>
              <a:rPr lang="en-US" dirty="0"/>
              <a:t>Energy commodity import dependence for selected markets, 2025-2035-2050</a:t>
            </a:r>
            <a:endParaRPr lang="en-GB" dirty="0"/>
          </a:p>
        </p:txBody>
      </p:sp>
      <p:sp>
        <p:nvSpPr>
          <p:cNvPr id="5" name="Title 4">
            <a:extLst>
              <a:ext uri="{FF2B5EF4-FFF2-40B4-BE49-F238E27FC236}">
                <a16:creationId xmlns:a16="http://schemas.microsoft.com/office/drawing/2014/main" id="{F8BD25A4-2A5D-9886-8285-1660134F1B38}"/>
              </a:ext>
            </a:extLst>
          </p:cNvPr>
          <p:cNvSpPr>
            <a:spLocks noGrp="1"/>
          </p:cNvSpPr>
          <p:nvPr>
            <p:ph type="title"/>
          </p:nvPr>
        </p:nvSpPr>
        <p:spPr>
          <a:xfrm>
            <a:off x="384225" y="369498"/>
            <a:ext cx="5330775" cy="596588"/>
          </a:xfrm>
        </p:spPr>
        <p:txBody>
          <a:bodyPr/>
          <a:lstStyle/>
          <a:p>
            <a:r>
              <a:rPr lang="en-US" dirty="0"/>
              <a:t>New energy technologies improve energy security</a:t>
            </a:r>
            <a:endParaRPr lang="en-GB" dirty="0"/>
          </a:p>
        </p:txBody>
      </p:sp>
      <p:pic>
        <p:nvPicPr>
          <p:cNvPr id="9" name="Picture 8">
            <a:extLst>
              <a:ext uri="{FF2B5EF4-FFF2-40B4-BE49-F238E27FC236}">
                <a16:creationId xmlns:a16="http://schemas.microsoft.com/office/drawing/2014/main" id="{323AF777-E323-4BDE-BEA4-ABFB14E135C3}"/>
              </a:ext>
            </a:extLst>
          </p:cNvPr>
          <p:cNvPicPr>
            <a:picLocks noChangeAspect="1"/>
          </p:cNvPicPr>
          <p:nvPr/>
        </p:nvPicPr>
        <p:blipFill>
          <a:blip r:embed="rId3"/>
          <a:stretch>
            <a:fillRect/>
          </a:stretch>
        </p:blipFill>
        <p:spPr>
          <a:xfrm>
            <a:off x="383286" y="1268730"/>
            <a:ext cx="8377428" cy="2903220"/>
          </a:xfrm>
          <a:prstGeom prst="rect">
            <a:avLst/>
          </a:prstGeom>
        </p:spPr>
      </p:pic>
    </p:spTree>
    <p:extLst>
      <p:ext uri="{BB962C8B-B14F-4D97-AF65-F5344CB8AC3E}">
        <p14:creationId xmlns:p14="http://schemas.microsoft.com/office/powerpoint/2010/main" val="2469762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85E47-EA2D-0B69-F558-6B42F1EA57D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49A8F9C-E7FB-6A2C-6C2C-A3F1F1178E56}"/>
              </a:ext>
            </a:extLst>
          </p:cNvPr>
          <p:cNvSpPr>
            <a:spLocks noGrp="1"/>
          </p:cNvSpPr>
          <p:nvPr>
            <p:ph type="body" sz="quarter" idx="13"/>
          </p:nvPr>
        </p:nvSpPr>
        <p:spPr>
          <a:xfrm>
            <a:off x="384224" y="4476750"/>
            <a:ext cx="8375599" cy="146895"/>
          </a:xfrm>
        </p:spPr>
        <p:txBody>
          <a:bodyPr/>
          <a:lstStyle/>
          <a:p>
            <a:r>
              <a:rPr lang="en-US" sz="800" dirty="0"/>
              <a:t>Source: BloombergNEF. Note: The “no transition” scenario is a hypothetical counterfactual that models no further improvement </a:t>
            </a:r>
            <a:r>
              <a:rPr lang="en-US" sz="800" dirty="0" err="1"/>
              <a:t>indecarbonization</a:t>
            </a:r>
            <a:r>
              <a:rPr lang="en-US" sz="800" dirty="0"/>
              <a:t> and energy efficiency. In this scenario, clean tech build for power is capped at historical limits, with costs fixed at2026 levels and no further decline; in buildings and transport, the fuel mix remains unchanged from 2026; in industry, the uptake </a:t>
            </a:r>
            <a:r>
              <a:rPr lang="en-US" sz="800" dirty="0" err="1"/>
              <a:t>ofrecycling</a:t>
            </a:r>
            <a:r>
              <a:rPr lang="en-US" sz="800" dirty="0"/>
              <a:t> and alternative primary production processes is limited. “NZS” is the Net Zero Scenario, “ETS” is Economic TransitionScenario.</a:t>
            </a:r>
            <a:endParaRPr lang="en-GB" sz="800" dirty="0"/>
          </a:p>
        </p:txBody>
      </p:sp>
      <p:sp>
        <p:nvSpPr>
          <p:cNvPr id="3" name="Text Placeholder 2">
            <a:extLst>
              <a:ext uri="{FF2B5EF4-FFF2-40B4-BE49-F238E27FC236}">
                <a16:creationId xmlns:a16="http://schemas.microsoft.com/office/drawing/2014/main" id="{F0D4829C-6250-9640-B74C-B34D9ECEA05F}"/>
              </a:ext>
            </a:extLst>
          </p:cNvPr>
          <p:cNvSpPr>
            <a:spLocks noGrp="1"/>
          </p:cNvSpPr>
          <p:nvPr>
            <p:ph type="body" idx="1"/>
          </p:nvPr>
        </p:nvSpPr>
        <p:spPr/>
        <p:txBody>
          <a:bodyPr/>
          <a:lstStyle/>
          <a:p>
            <a:r>
              <a:rPr lang="en-US" dirty="0"/>
              <a:t>CO2 emissions reductions from fuel combustion by measures adopted, by scenario</a:t>
            </a:r>
            <a:endParaRPr lang="en-GB" dirty="0"/>
          </a:p>
        </p:txBody>
      </p:sp>
      <p:sp>
        <p:nvSpPr>
          <p:cNvPr id="5" name="Title 4">
            <a:extLst>
              <a:ext uri="{FF2B5EF4-FFF2-40B4-BE49-F238E27FC236}">
                <a16:creationId xmlns:a16="http://schemas.microsoft.com/office/drawing/2014/main" id="{88234852-2A21-1E98-7A04-D136365EDA3F}"/>
              </a:ext>
            </a:extLst>
          </p:cNvPr>
          <p:cNvSpPr>
            <a:spLocks noGrp="1"/>
          </p:cNvSpPr>
          <p:nvPr>
            <p:ph type="title"/>
          </p:nvPr>
        </p:nvSpPr>
        <p:spPr>
          <a:xfrm>
            <a:off x="384225" y="369498"/>
            <a:ext cx="5559375" cy="596588"/>
          </a:xfrm>
        </p:spPr>
        <p:txBody>
          <a:bodyPr/>
          <a:lstStyle/>
          <a:p>
            <a:r>
              <a:rPr lang="en-US" dirty="0"/>
              <a:t>Under ETS, CO2 emissions fall 21% by 2050</a:t>
            </a:r>
            <a:endParaRPr lang="en-GB" dirty="0"/>
          </a:p>
        </p:txBody>
      </p:sp>
      <p:pic>
        <p:nvPicPr>
          <p:cNvPr id="9" name="Picture 8">
            <a:extLst>
              <a:ext uri="{FF2B5EF4-FFF2-40B4-BE49-F238E27FC236}">
                <a16:creationId xmlns:a16="http://schemas.microsoft.com/office/drawing/2014/main" id="{A0AE78D1-C737-B8D1-31C3-65CA496E24CB}"/>
              </a:ext>
            </a:extLst>
          </p:cNvPr>
          <p:cNvPicPr>
            <a:picLocks noChangeAspect="1"/>
          </p:cNvPicPr>
          <p:nvPr/>
        </p:nvPicPr>
        <p:blipFill>
          <a:blip r:embed="rId3"/>
          <a:stretch>
            <a:fillRect/>
          </a:stretch>
        </p:blipFill>
        <p:spPr>
          <a:xfrm>
            <a:off x="385572" y="1312926"/>
            <a:ext cx="8377428" cy="2782824"/>
          </a:xfrm>
          <a:prstGeom prst="rect">
            <a:avLst/>
          </a:prstGeom>
        </p:spPr>
      </p:pic>
    </p:spTree>
    <p:extLst>
      <p:ext uri="{BB962C8B-B14F-4D97-AF65-F5344CB8AC3E}">
        <p14:creationId xmlns:p14="http://schemas.microsoft.com/office/powerpoint/2010/main" val="4417783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EC308-C2BA-4EDA-2B06-C4ECA86115EA}"/>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1E4D7153-3908-7ED7-5277-B24996A09098}"/>
              </a:ext>
            </a:extLst>
          </p:cNvPr>
          <p:cNvSpPr>
            <a:spLocks noGrp="1"/>
          </p:cNvSpPr>
          <p:nvPr>
            <p:ph type="body" sz="quarter" idx="13"/>
          </p:nvPr>
        </p:nvSpPr>
        <p:spPr>
          <a:xfrm>
            <a:off x="384225" y="4443958"/>
            <a:ext cx="8364238" cy="146895"/>
          </a:xfrm>
        </p:spPr>
        <p:txBody>
          <a:bodyPr/>
          <a:lstStyle/>
          <a:p>
            <a:r>
              <a:rPr lang="en-US" dirty="0">
                <a:solidFill>
                  <a:sysClr val="windowText" lastClr="000000"/>
                </a:solidFill>
              </a:rPr>
              <a:t>Source: </a:t>
            </a:r>
            <a:r>
              <a:rPr lang="en-US" dirty="0" err="1">
                <a:solidFill>
                  <a:sysClr val="windowText" lastClr="000000"/>
                </a:solidFill>
              </a:rPr>
              <a:t>BloombergNEF</a:t>
            </a:r>
            <a:r>
              <a:rPr lang="en-US" dirty="0">
                <a:solidFill>
                  <a:sysClr val="windowText" lastClr="000000"/>
                </a:solidFill>
              </a:rPr>
              <a:t>. Note: CCS refers to carbon capture and storage.  </a:t>
            </a:r>
          </a:p>
        </p:txBody>
      </p:sp>
      <p:sp>
        <p:nvSpPr>
          <p:cNvPr id="7" name="Text Placeholder 6">
            <a:extLst>
              <a:ext uri="{FF2B5EF4-FFF2-40B4-BE49-F238E27FC236}">
                <a16:creationId xmlns:a16="http://schemas.microsoft.com/office/drawing/2014/main" id="{F3DD9748-AC08-A284-6A61-AAD2F8EB109E}"/>
              </a:ext>
            </a:extLst>
          </p:cNvPr>
          <p:cNvSpPr>
            <a:spLocks noGrp="1"/>
          </p:cNvSpPr>
          <p:nvPr>
            <p:ph type="body" idx="1"/>
          </p:nvPr>
        </p:nvSpPr>
        <p:spPr>
          <a:xfrm>
            <a:off x="384225" y="1031411"/>
            <a:ext cx="8364240" cy="244939"/>
          </a:xfrm>
        </p:spPr>
        <p:txBody>
          <a:bodyPr/>
          <a:lstStyle/>
          <a:p>
            <a:r>
              <a:rPr lang="en-GB" spc="-10" dirty="0"/>
              <a:t>Global energy transition investment, </a:t>
            </a:r>
            <a:r>
              <a:rPr lang="en-GB" spc="-5" dirty="0"/>
              <a:t>by </a:t>
            </a:r>
            <a:r>
              <a:rPr lang="en-GB" spc="-10" dirty="0"/>
              <a:t>sector</a:t>
            </a:r>
            <a:endParaRPr lang="en-US" dirty="0"/>
          </a:p>
          <a:p>
            <a:endParaRPr lang="en-GB" dirty="0"/>
          </a:p>
        </p:txBody>
      </p:sp>
      <p:sp>
        <p:nvSpPr>
          <p:cNvPr id="6" name="Title 5">
            <a:extLst>
              <a:ext uri="{FF2B5EF4-FFF2-40B4-BE49-F238E27FC236}">
                <a16:creationId xmlns:a16="http://schemas.microsoft.com/office/drawing/2014/main" id="{42BFACED-F6C6-D2CF-E894-D1FF0CCD9034}"/>
              </a:ext>
            </a:extLst>
          </p:cNvPr>
          <p:cNvSpPr>
            <a:spLocks noGrp="1"/>
          </p:cNvSpPr>
          <p:nvPr>
            <p:ph type="title"/>
          </p:nvPr>
        </p:nvSpPr>
        <p:spPr/>
        <p:txBody>
          <a:bodyPr/>
          <a:lstStyle/>
          <a:p>
            <a:r>
              <a:rPr lang="en-US" dirty="0"/>
              <a:t>Global energy transition investment hit $2.3 trillion in 2025, a new record</a:t>
            </a:r>
            <a:endParaRPr lang="en-GB" dirty="0"/>
          </a:p>
        </p:txBody>
      </p:sp>
      <p:pic>
        <p:nvPicPr>
          <p:cNvPr id="5" name="Picture 4">
            <a:extLst>
              <a:ext uri="{FF2B5EF4-FFF2-40B4-BE49-F238E27FC236}">
                <a16:creationId xmlns:a16="http://schemas.microsoft.com/office/drawing/2014/main" id="{CAAFC74A-1D41-B54F-D876-EE54A0C98C18}"/>
              </a:ext>
            </a:extLst>
          </p:cNvPr>
          <p:cNvPicPr>
            <a:picLocks noChangeAspect="1"/>
          </p:cNvPicPr>
          <p:nvPr/>
        </p:nvPicPr>
        <p:blipFill>
          <a:blip r:embed="rId3"/>
          <a:stretch>
            <a:fillRect/>
          </a:stretch>
        </p:blipFill>
        <p:spPr>
          <a:xfrm>
            <a:off x="388620" y="1200150"/>
            <a:ext cx="8366760" cy="3096768"/>
          </a:xfrm>
          <a:prstGeom prst="rect">
            <a:avLst/>
          </a:prstGeom>
        </p:spPr>
      </p:pic>
    </p:spTree>
    <p:extLst>
      <p:ext uri="{BB962C8B-B14F-4D97-AF65-F5344CB8AC3E}">
        <p14:creationId xmlns:p14="http://schemas.microsoft.com/office/powerpoint/2010/main" val="3686794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7F332-2598-8A62-F0DD-1309B2BD60B3}"/>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F594DC1-D7D2-3C2D-6729-22A8C39E3B65}"/>
              </a:ext>
            </a:extLst>
          </p:cNvPr>
          <p:cNvSpPr>
            <a:spLocks noGrp="1"/>
          </p:cNvSpPr>
          <p:nvPr>
            <p:ph type="body" sz="quarter" idx="13"/>
          </p:nvPr>
        </p:nvSpPr>
        <p:spPr>
          <a:xfrm>
            <a:off x="384225" y="4482255"/>
            <a:ext cx="8364238" cy="146895"/>
          </a:xfrm>
        </p:spPr>
        <p:txBody>
          <a:bodyPr/>
          <a:lstStyle/>
          <a:p>
            <a:r>
              <a:rPr lang="en-GB" sz="800" dirty="0"/>
              <a:t>Source: </a:t>
            </a:r>
            <a:r>
              <a:rPr lang="en-GB" sz="800" dirty="0" err="1"/>
              <a:t>BloombergNEF</a:t>
            </a:r>
            <a:r>
              <a:rPr lang="en-GB" sz="800" dirty="0"/>
              <a:t>, International Energy Agency (IEA). Note: CS stands for clean supply. CCS stands for carbon capture and storage. Historical volumes for fossil fuel supply (FFS) investment were aggregated from IEA World Energy Investment 2025 (</a:t>
            </a:r>
            <a:r>
              <a:rPr lang="en-GB" sz="800" dirty="0">
                <a:hlinkClick r:id="rId3">
                  <a:extLst>
                    <a:ext uri="{A12FA001-AC4F-418D-AE19-62706E023703}">
                      <ahyp:hlinkClr xmlns:ahyp="http://schemas.microsoft.com/office/drawing/2018/hyperlinkcolor" val="tx"/>
                    </a:ext>
                  </a:extLst>
                </a:hlinkClick>
              </a:rPr>
              <a:t>web</a:t>
            </a:r>
            <a:r>
              <a:rPr lang="en-GB" sz="800" dirty="0"/>
              <a:t>). Investment includes upstream, midstream, downstream sectors and unabated fossil power generation. Dollar values have been adjusted to nominal terms. Investment in demand for fossil fuels – like gas boilers – is not included.</a:t>
            </a:r>
          </a:p>
        </p:txBody>
      </p:sp>
      <p:sp>
        <p:nvSpPr>
          <p:cNvPr id="7" name="Text Placeholder 6">
            <a:extLst>
              <a:ext uri="{FF2B5EF4-FFF2-40B4-BE49-F238E27FC236}">
                <a16:creationId xmlns:a16="http://schemas.microsoft.com/office/drawing/2014/main" id="{F516D3AA-52F9-4F04-BFC2-FDCE4A8DA8AA}"/>
              </a:ext>
            </a:extLst>
          </p:cNvPr>
          <p:cNvSpPr>
            <a:spLocks noGrp="1"/>
          </p:cNvSpPr>
          <p:nvPr>
            <p:ph type="body" idx="1"/>
          </p:nvPr>
        </p:nvSpPr>
        <p:spPr>
          <a:xfrm>
            <a:off x="384225" y="1058986"/>
            <a:ext cx="8364240" cy="244939"/>
          </a:xfrm>
        </p:spPr>
        <p:txBody>
          <a:bodyPr/>
          <a:lstStyle/>
          <a:p>
            <a:r>
              <a:rPr lang="en-GB" dirty="0"/>
              <a:t>Investment comparison: Clean energy supply vs. fossil fuel supply</a:t>
            </a:r>
          </a:p>
          <a:p>
            <a:endParaRPr lang="en-GB" dirty="0"/>
          </a:p>
        </p:txBody>
      </p:sp>
      <p:sp>
        <p:nvSpPr>
          <p:cNvPr id="6" name="Title 5">
            <a:extLst>
              <a:ext uri="{FF2B5EF4-FFF2-40B4-BE49-F238E27FC236}">
                <a16:creationId xmlns:a16="http://schemas.microsoft.com/office/drawing/2014/main" id="{EA3F3E4E-BBB8-FCF7-E643-34AA879A622B}"/>
              </a:ext>
            </a:extLst>
          </p:cNvPr>
          <p:cNvSpPr>
            <a:spLocks noGrp="1"/>
          </p:cNvSpPr>
          <p:nvPr>
            <p:ph type="title"/>
          </p:nvPr>
        </p:nvSpPr>
        <p:spPr/>
        <p:txBody>
          <a:bodyPr/>
          <a:lstStyle/>
          <a:p>
            <a:r>
              <a:rPr lang="en-GB" dirty="0"/>
              <a:t>Clean energy supply investment outpaced fossil fuels again</a:t>
            </a:r>
          </a:p>
        </p:txBody>
      </p:sp>
      <p:pic>
        <p:nvPicPr>
          <p:cNvPr id="8" name="Picture 7">
            <a:extLst>
              <a:ext uri="{FF2B5EF4-FFF2-40B4-BE49-F238E27FC236}">
                <a16:creationId xmlns:a16="http://schemas.microsoft.com/office/drawing/2014/main" id="{6B67C02C-970B-6C19-A57A-5CFC3A1A910E}"/>
              </a:ext>
            </a:extLst>
          </p:cNvPr>
          <p:cNvPicPr>
            <a:picLocks noChangeAspect="1"/>
          </p:cNvPicPr>
          <p:nvPr/>
        </p:nvPicPr>
        <p:blipFill>
          <a:blip r:embed="rId4"/>
          <a:stretch>
            <a:fillRect/>
          </a:stretch>
        </p:blipFill>
        <p:spPr>
          <a:xfrm>
            <a:off x="388620" y="1290066"/>
            <a:ext cx="8366760" cy="2881884"/>
          </a:xfrm>
          <a:prstGeom prst="rect">
            <a:avLst/>
          </a:prstGeom>
        </p:spPr>
      </p:pic>
    </p:spTree>
    <p:extLst>
      <p:ext uri="{BB962C8B-B14F-4D97-AF65-F5344CB8AC3E}">
        <p14:creationId xmlns:p14="http://schemas.microsoft.com/office/powerpoint/2010/main" val="2383655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64879-5036-D3BE-7EDB-C079AF238D1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D151429-412B-C691-5C83-A505D9D809F9}"/>
              </a:ext>
            </a:extLst>
          </p:cNvPr>
          <p:cNvSpPr>
            <a:spLocks noGrp="1"/>
          </p:cNvSpPr>
          <p:nvPr>
            <p:ph type="body" sz="quarter" idx="13"/>
          </p:nvPr>
        </p:nvSpPr>
        <p:spPr/>
        <p:txBody>
          <a:bodyPr/>
          <a:lstStyle/>
          <a:p>
            <a:r>
              <a:rPr lang="en-US" dirty="0"/>
              <a:t>Source: </a:t>
            </a:r>
            <a:r>
              <a:rPr lang="en-US" dirty="0" err="1"/>
              <a:t>BloombergNEF</a:t>
            </a:r>
            <a:r>
              <a:rPr lang="en-US" dirty="0"/>
              <a:t>. Note: CCS refers to carbon capture and storage.</a:t>
            </a:r>
            <a:endParaRPr lang="en-GB" dirty="0"/>
          </a:p>
        </p:txBody>
      </p:sp>
      <p:sp>
        <p:nvSpPr>
          <p:cNvPr id="4" name="Text Placeholder 3">
            <a:extLst>
              <a:ext uri="{FF2B5EF4-FFF2-40B4-BE49-F238E27FC236}">
                <a16:creationId xmlns:a16="http://schemas.microsoft.com/office/drawing/2014/main" id="{30BFCE47-0E1F-AE31-65CD-203C69AB2E9C}"/>
              </a:ext>
            </a:extLst>
          </p:cNvPr>
          <p:cNvSpPr>
            <a:spLocks noGrp="1"/>
          </p:cNvSpPr>
          <p:nvPr>
            <p:ph type="body" idx="1"/>
          </p:nvPr>
        </p:nvSpPr>
        <p:spPr/>
        <p:txBody>
          <a:bodyPr/>
          <a:lstStyle/>
          <a:p>
            <a:r>
              <a:rPr lang="en-GB" dirty="0"/>
              <a:t>Energy transition investment trends: </a:t>
            </a:r>
            <a:r>
              <a:rPr lang="en-GB" u="sng" dirty="0"/>
              <a:t>mature sectors</a:t>
            </a:r>
          </a:p>
          <a:p>
            <a:endParaRPr lang="en-GB" dirty="0"/>
          </a:p>
        </p:txBody>
      </p:sp>
      <p:sp>
        <p:nvSpPr>
          <p:cNvPr id="5" name="Text Placeholder 4">
            <a:extLst>
              <a:ext uri="{FF2B5EF4-FFF2-40B4-BE49-F238E27FC236}">
                <a16:creationId xmlns:a16="http://schemas.microsoft.com/office/drawing/2014/main" id="{1BC46FE5-2ED8-8119-93DA-8D38BCD01881}"/>
              </a:ext>
            </a:extLst>
          </p:cNvPr>
          <p:cNvSpPr>
            <a:spLocks noGrp="1"/>
          </p:cNvSpPr>
          <p:nvPr>
            <p:ph type="body" sz="quarter" idx="3"/>
          </p:nvPr>
        </p:nvSpPr>
        <p:spPr/>
        <p:txBody>
          <a:bodyPr/>
          <a:lstStyle/>
          <a:p>
            <a:r>
              <a:rPr lang="en-GB" dirty="0"/>
              <a:t>Energy transition investment trends: </a:t>
            </a:r>
            <a:r>
              <a:rPr lang="en-GB" u="sng" dirty="0"/>
              <a:t>emerging sectors</a:t>
            </a:r>
          </a:p>
          <a:p>
            <a:endParaRPr lang="en-GB" dirty="0"/>
          </a:p>
        </p:txBody>
      </p:sp>
      <p:sp>
        <p:nvSpPr>
          <p:cNvPr id="8" name="Title 7">
            <a:extLst>
              <a:ext uri="{FF2B5EF4-FFF2-40B4-BE49-F238E27FC236}">
                <a16:creationId xmlns:a16="http://schemas.microsoft.com/office/drawing/2014/main" id="{257F0083-6FA9-A509-2111-0110EA41EF22}"/>
              </a:ext>
            </a:extLst>
          </p:cNvPr>
          <p:cNvSpPr>
            <a:spLocks noGrp="1"/>
          </p:cNvSpPr>
          <p:nvPr>
            <p:ph type="title"/>
          </p:nvPr>
        </p:nvSpPr>
        <p:spPr/>
        <p:txBody>
          <a:bodyPr/>
          <a:lstStyle/>
          <a:p>
            <a:r>
              <a:rPr lang="en-GB" dirty="0"/>
              <a:t>Mature technologies dominate, but emerging areas ticked up in 2025</a:t>
            </a:r>
          </a:p>
        </p:txBody>
      </p:sp>
      <p:pic>
        <p:nvPicPr>
          <p:cNvPr id="18" name="Picture 17">
            <a:extLst>
              <a:ext uri="{FF2B5EF4-FFF2-40B4-BE49-F238E27FC236}">
                <a16:creationId xmlns:a16="http://schemas.microsoft.com/office/drawing/2014/main" id="{1ECABDE4-F9E1-91EE-DB7C-F0676802BB12}"/>
              </a:ext>
            </a:extLst>
          </p:cNvPr>
          <p:cNvPicPr>
            <a:picLocks noChangeAspect="1"/>
          </p:cNvPicPr>
          <p:nvPr/>
        </p:nvPicPr>
        <p:blipFill>
          <a:blip r:embed="rId3"/>
          <a:stretch>
            <a:fillRect/>
          </a:stretch>
        </p:blipFill>
        <p:spPr>
          <a:xfrm>
            <a:off x="381762" y="1069086"/>
            <a:ext cx="8380476" cy="3331464"/>
          </a:xfrm>
          <a:prstGeom prst="rect">
            <a:avLst/>
          </a:prstGeom>
        </p:spPr>
      </p:pic>
    </p:spTree>
    <p:extLst>
      <p:ext uri="{BB962C8B-B14F-4D97-AF65-F5344CB8AC3E}">
        <p14:creationId xmlns:p14="http://schemas.microsoft.com/office/powerpoint/2010/main" val="17502469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06989-AE92-894C-97EC-F818BF08DA9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3306FB4-AC4A-A2C7-7E36-49717CBE1019}"/>
              </a:ext>
            </a:extLst>
          </p:cNvPr>
          <p:cNvSpPr>
            <a:spLocks noGrp="1"/>
          </p:cNvSpPr>
          <p:nvPr>
            <p:ph type="body" idx="1"/>
          </p:nvPr>
        </p:nvSpPr>
        <p:spPr>
          <a:xfrm>
            <a:off x="384225" y="1059582"/>
            <a:ext cx="7083375" cy="153425"/>
          </a:xfrm>
        </p:spPr>
        <p:txBody>
          <a:bodyPr/>
          <a:lstStyle/>
          <a:p>
            <a:r>
              <a:rPr lang="en-US" dirty="0"/>
              <a:t>Energy transition investment, 2025 actuals versus required annualized levels in NEO scenarios</a:t>
            </a:r>
            <a:endParaRPr lang="en-GB" dirty="0"/>
          </a:p>
        </p:txBody>
      </p:sp>
      <p:sp>
        <p:nvSpPr>
          <p:cNvPr id="8" name="Title 7">
            <a:extLst>
              <a:ext uri="{FF2B5EF4-FFF2-40B4-BE49-F238E27FC236}">
                <a16:creationId xmlns:a16="http://schemas.microsoft.com/office/drawing/2014/main" id="{E13BD841-C10D-85EB-56C9-284EB2DA266E}"/>
              </a:ext>
            </a:extLst>
          </p:cNvPr>
          <p:cNvSpPr>
            <a:spLocks noGrp="1"/>
          </p:cNvSpPr>
          <p:nvPr>
            <p:ph type="title"/>
          </p:nvPr>
        </p:nvSpPr>
        <p:spPr>
          <a:xfrm>
            <a:off x="384225" y="369498"/>
            <a:ext cx="5864175" cy="596588"/>
          </a:xfrm>
        </p:spPr>
        <p:txBody>
          <a:bodyPr/>
          <a:lstStyle/>
          <a:p>
            <a:r>
              <a:rPr lang="en-US" dirty="0"/>
              <a:t>Energy transition investment reaches $34 trillion under ETS over 2026-35</a:t>
            </a:r>
            <a:endParaRPr lang="en-GB" dirty="0"/>
          </a:p>
        </p:txBody>
      </p:sp>
      <p:sp>
        <p:nvSpPr>
          <p:cNvPr id="9" name="Text Placeholder 8">
            <a:extLst>
              <a:ext uri="{FF2B5EF4-FFF2-40B4-BE49-F238E27FC236}">
                <a16:creationId xmlns:a16="http://schemas.microsoft.com/office/drawing/2014/main" id="{8116B05E-AA0F-7B24-454B-8D67CEA6CC71}"/>
              </a:ext>
            </a:extLst>
          </p:cNvPr>
          <p:cNvSpPr>
            <a:spLocks noGrp="1"/>
          </p:cNvSpPr>
          <p:nvPr>
            <p:ph type="body" sz="quarter" idx="17"/>
          </p:nvPr>
        </p:nvSpPr>
        <p:spPr>
          <a:xfrm>
            <a:off x="384225" y="4248150"/>
            <a:ext cx="7997775" cy="330044"/>
          </a:xfrm>
        </p:spPr>
        <p:txBody>
          <a:bodyPr/>
          <a:lstStyle/>
          <a:p>
            <a:r>
              <a:rPr lang="en-US" dirty="0"/>
              <a:t>Source: BloombergNEF. Note: 2025 actuals are from Energy Transition Investment Trends 2026 (web | terminal). “CCS” is </a:t>
            </a:r>
            <a:r>
              <a:rPr lang="en-US" dirty="0" err="1"/>
              <a:t>carboncapture</a:t>
            </a:r>
            <a:r>
              <a:rPr lang="en-US" dirty="0"/>
              <a:t> and storage</a:t>
            </a:r>
            <a:endParaRPr lang="en-GB" dirty="0"/>
          </a:p>
        </p:txBody>
      </p:sp>
      <p:pic>
        <p:nvPicPr>
          <p:cNvPr id="17" name="Picture 16">
            <a:extLst>
              <a:ext uri="{FF2B5EF4-FFF2-40B4-BE49-F238E27FC236}">
                <a16:creationId xmlns:a16="http://schemas.microsoft.com/office/drawing/2014/main" id="{4291BDB6-E73B-44BA-57D6-1BD404D8947D}"/>
              </a:ext>
            </a:extLst>
          </p:cNvPr>
          <p:cNvPicPr>
            <a:picLocks noChangeAspect="1"/>
          </p:cNvPicPr>
          <p:nvPr/>
        </p:nvPicPr>
        <p:blipFill>
          <a:blip r:embed="rId3"/>
          <a:srcRect r="60915"/>
          <a:stretch>
            <a:fillRect/>
          </a:stretch>
        </p:blipFill>
        <p:spPr>
          <a:xfrm>
            <a:off x="383286" y="1213866"/>
            <a:ext cx="3274314" cy="3186684"/>
          </a:xfrm>
          <a:prstGeom prst="rect">
            <a:avLst/>
          </a:prstGeom>
        </p:spPr>
      </p:pic>
      <p:pic>
        <p:nvPicPr>
          <p:cNvPr id="2" name="Picture 1">
            <a:extLst>
              <a:ext uri="{FF2B5EF4-FFF2-40B4-BE49-F238E27FC236}">
                <a16:creationId xmlns:a16="http://schemas.microsoft.com/office/drawing/2014/main" id="{4756B3F4-4E20-02B1-FBFF-E1FB67423C88}"/>
              </a:ext>
            </a:extLst>
          </p:cNvPr>
          <p:cNvPicPr>
            <a:picLocks noChangeAspect="1"/>
          </p:cNvPicPr>
          <p:nvPr/>
        </p:nvPicPr>
        <p:blipFill>
          <a:blip r:embed="rId3"/>
          <a:srcRect l="78906"/>
          <a:stretch>
            <a:fillRect/>
          </a:stretch>
        </p:blipFill>
        <p:spPr>
          <a:xfrm>
            <a:off x="3657600" y="1226488"/>
            <a:ext cx="1767158" cy="3186684"/>
          </a:xfrm>
          <a:prstGeom prst="rect">
            <a:avLst/>
          </a:prstGeom>
        </p:spPr>
      </p:pic>
    </p:spTree>
    <p:extLst>
      <p:ext uri="{BB962C8B-B14F-4D97-AF65-F5344CB8AC3E}">
        <p14:creationId xmlns:p14="http://schemas.microsoft.com/office/powerpoint/2010/main" val="6193816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E31C5-FCEC-2275-BE71-F4A53ABBFB3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6EB8876-0A05-D83E-016F-898BFE40FC63}"/>
              </a:ext>
            </a:extLst>
          </p:cNvPr>
          <p:cNvSpPr>
            <a:spLocks noGrp="1"/>
          </p:cNvSpPr>
          <p:nvPr>
            <p:ph type="body" idx="1"/>
          </p:nvPr>
        </p:nvSpPr>
        <p:spPr>
          <a:xfrm>
            <a:off x="384225" y="1059582"/>
            <a:ext cx="7083375" cy="153425"/>
          </a:xfrm>
        </p:spPr>
        <p:txBody>
          <a:bodyPr/>
          <a:lstStyle/>
          <a:p>
            <a:r>
              <a:rPr lang="en-US" dirty="0"/>
              <a:t>Energy transition investment, 2025 actuals versus required annualized levels in NEO scenarios</a:t>
            </a:r>
            <a:endParaRPr lang="en-GB" dirty="0"/>
          </a:p>
        </p:txBody>
      </p:sp>
      <p:sp>
        <p:nvSpPr>
          <p:cNvPr id="8" name="Title 7">
            <a:extLst>
              <a:ext uri="{FF2B5EF4-FFF2-40B4-BE49-F238E27FC236}">
                <a16:creationId xmlns:a16="http://schemas.microsoft.com/office/drawing/2014/main" id="{8ED519C6-ACD1-B8F5-505A-D78406A28C73}"/>
              </a:ext>
            </a:extLst>
          </p:cNvPr>
          <p:cNvSpPr>
            <a:spLocks noGrp="1"/>
          </p:cNvSpPr>
          <p:nvPr>
            <p:ph type="title"/>
          </p:nvPr>
        </p:nvSpPr>
        <p:spPr>
          <a:xfrm>
            <a:off x="384225" y="369498"/>
            <a:ext cx="6245175" cy="596588"/>
          </a:xfrm>
        </p:spPr>
        <p:txBody>
          <a:bodyPr/>
          <a:lstStyle/>
          <a:p>
            <a:r>
              <a:rPr lang="en-US" dirty="0"/>
              <a:t>Net Zero requires around 85% more energy-transition investment than the ETS </a:t>
            </a:r>
            <a:endParaRPr lang="en-GB" dirty="0"/>
          </a:p>
        </p:txBody>
      </p:sp>
      <p:sp>
        <p:nvSpPr>
          <p:cNvPr id="9" name="Text Placeholder 8">
            <a:extLst>
              <a:ext uri="{FF2B5EF4-FFF2-40B4-BE49-F238E27FC236}">
                <a16:creationId xmlns:a16="http://schemas.microsoft.com/office/drawing/2014/main" id="{C8577795-13FA-1630-3A5C-9A2C03388ECE}"/>
              </a:ext>
            </a:extLst>
          </p:cNvPr>
          <p:cNvSpPr>
            <a:spLocks noGrp="1"/>
          </p:cNvSpPr>
          <p:nvPr>
            <p:ph type="body" sz="quarter" idx="17"/>
          </p:nvPr>
        </p:nvSpPr>
        <p:spPr>
          <a:xfrm>
            <a:off x="384225" y="4248150"/>
            <a:ext cx="7997775" cy="330044"/>
          </a:xfrm>
        </p:spPr>
        <p:txBody>
          <a:bodyPr/>
          <a:lstStyle/>
          <a:p>
            <a:r>
              <a:rPr lang="en-US" dirty="0"/>
              <a:t>Source: BloombergNEF. Note: 2025 actuals are from Energy Transition Investment Trends 2026 (web | terminal). “CCS” is </a:t>
            </a:r>
            <a:r>
              <a:rPr lang="en-US" dirty="0" err="1"/>
              <a:t>carboncapture</a:t>
            </a:r>
            <a:r>
              <a:rPr lang="en-US" dirty="0"/>
              <a:t> and storage</a:t>
            </a:r>
            <a:endParaRPr lang="en-GB" dirty="0"/>
          </a:p>
        </p:txBody>
      </p:sp>
      <p:pic>
        <p:nvPicPr>
          <p:cNvPr id="17" name="Picture 16">
            <a:extLst>
              <a:ext uri="{FF2B5EF4-FFF2-40B4-BE49-F238E27FC236}">
                <a16:creationId xmlns:a16="http://schemas.microsoft.com/office/drawing/2014/main" id="{6FC41935-94F3-D1F6-5274-A798AE100C3E}"/>
              </a:ext>
            </a:extLst>
          </p:cNvPr>
          <p:cNvPicPr>
            <a:picLocks noChangeAspect="1"/>
          </p:cNvPicPr>
          <p:nvPr/>
        </p:nvPicPr>
        <p:blipFill>
          <a:blip r:embed="rId3"/>
          <a:stretch>
            <a:fillRect/>
          </a:stretch>
        </p:blipFill>
        <p:spPr>
          <a:xfrm>
            <a:off x="383286" y="1213866"/>
            <a:ext cx="8377428" cy="3186684"/>
          </a:xfrm>
          <a:prstGeom prst="rect">
            <a:avLst/>
          </a:prstGeom>
        </p:spPr>
      </p:pic>
    </p:spTree>
    <p:extLst>
      <p:ext uri="{BB962C8B-B14F-4D97-AF65-F5344CB8AC3E}">
        <p14:creationId xmlns:p14="http://schemas.microsoft.com/office/powerpoint/2010/main" val="8580014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0F3EA-0559-A6F6-0049-F7DD0E3D89F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EE56636-F9CC-B3B3-2C9A-C32F89BE0AE1}"/>
              </a:ext>
            </a:extLst>
          </p:cNvPr>
          <p:cNvSpPr>
            <a:spLocks noGrp="1"/>
          </p:cNvSpPr>
          <p:nvPr>
            <p:ph type="title"/>
          </p:nvPr>
        </p:nvSpPr>
        <p:spPr/>
        <p:txBody>
          <a:bodyPr/>
          <a:lstStyle/>
          <a:p>
            <a:r>
              <a:rPr lang="en-GB" dirty="0"/>
              <a:t>Timing, location and magnitude</a:t>
            </a:r>
          </a:p>
        </p:txBody>
      </p:sp>
      <p:pic>
        <p:nvPicPr>
          <p:cNvPr id="16" name="Picture 15">
            <a:extLst>
              <a:ext uri="{FF2B5EF4-FFF2-40B4-BE49-F238E27FC236}">
                <a16:creationId xmlns:a16="http://schemas.microsoft.com/office/drawing/2014/main" id="{E5061678-EC3B-DC1A-6B8C-CE9441B1E7F8}"/>
              </a:ext>
            </a:extLst>
          </p:cNvPr>
          <p:cNvPicPr>
            <a:picLocks noChangeAspect="1"/>
          </p:cNvPicPr>
          <p:nvPr/>
        </p:nvPicPr>
        <p:blipFill>
          <a:blip r:embed="rId3"/>
          <a:stretch>
            <a:fillRect/>
          </a:stretch>
        </p:blipFill>
        <p:spPr>
          <a:xfrm>
            <a:off x="522000" y="758545"/>
            <a:ext cx="8100000" cy="2935146"/>
          </a:xfrm>
          <a:prstGeom prst="rect">
            <a:avLst/>
          </a:prstGeom>
        </p:spPr>
      </p:pic>
      <p:pic>
        <p:nvPicPr>
          <p:cNvPr id="20" name="Picture 19">
            <a:extLst>
              <a:ext uri="{FF2B5EF4-FFF2-40B4-BE49-F238E27FC236}">
                <a16:creationId xmlns:a16="http://schemas.microsoft.com/office/drawing/2014/main" id="{03BB94EE-130F-276C-53BF-A553CD4314CA}"/>
              </a:ext>
            </a:extLst>
          </p:cNvPr>
          <p:cNvPicPr>
            <a:picLocks noChangeAspect="1"/>
          </p:cNvPicPr>
          <p:nvPr/>
        </p:nvPicPr>
        <p:blipFill>
          <a:blip r:embed="rId4" cstate="print">
            <a:extLst>
              <a:ext uri="{28A0092B-C50C-407E-A947-70E740481C1C}">
                <a14:useLocalDpi xmlns:a14="http://schemas.microsoft.com/office/drawing/2010/main" val="0"/>
              </a:ext>
            </a:extLst>
          </a:blip>
          <a:srcRect t="27078" b="31245"/>
          <a:stretch>
            <a:fillRect/>
          </a:stretch>
        </p:blipFill>
        <p:spPr>
          <a:xfrm>
            <a:off x="894000" y="3257550"/>
            <a:ext cx="7488000" cy="1248001"/>
          </a:xfrm>
          <a:prstGeom prst="rect">
            <a:avLst/>
          </a:prstGeom>
        </p:spPr>
      </p:pic>
      <p:sp>
        <p:nvSpPr>
          <p:cNvPr id="21" name="TextBox 20">
            <a:extLst>
              <a:ext uri="{FF2B5EF4-FFF2-40B4-BE49-F238E27FC236}">
                <a16:creationId xmlns:a16="http://schemas.microsoft.com/office/drawing/2014/main" id="{1544D881-D500-F6B5-A2C5-60BFECB3DC7A}"/>
              </a:ext>
            </a:extLst>
          </p:cNvPr>
          <p:cNvSpPr txBox="1"/>
          <p:nvPr/>
        </p:nvSpPr>
        <p:spPr>
          <a:xfrm>
            <a:off x="2209800" y="3509333"/>
            <a:ext cx="4876800" cy="662617"/>
          </a:xfrm>
          <a:prstGeom prst="rect">
            <a:avLst/>
          </a:prstGeom>
          <a:noFill/>
        </p:spPr>
        <p:txBody>
          <a:bodyPr wrap="square" lIns="0" tIns="0" rIns="0" bIns="0" rtlCol="0">
            <a:spAutoFit/>
          </a:bodyPr>
          <a:lstStyle/>
          <a:p>
            <a:endParaRPr lang="en-US" dirty="0"/>
          </a:p>
          <a:p>
            <a:r>
              <a:rPr lang="en-US" sz="1600" dirty="0"/>
              <a:t>What do these changes mean for my </a:t>
            </a:r>
            <a:r>
              <a:rPr lang="en-US" sz="1600" b="1" dirty="0"/>
              <a:t>strategy, risk and opportunities?</a:t>
            </a:r>
          </a:p>
        </p:txBody>
      </p:sp>
    </p:spTree>
    <p:extLst>
      <p:ext uri="{BB962C8B-B14F-4D97-AF65-F5344CB8AC3E}">
        <p14:creationId xmlns:p14="http://schemas.microsoft.com/office/powerpoint/2010/main" val="29144437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
            </p:custDataLst>
            <p:extLst>
              <p:ext uri="{D42A27DB-BD31-4B8C-83A1-F6EECF244321}">
                <p14:modId xmlns:p14="http://schemas.microsoft.com/office/powerpoint/2010/main" val="41967229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p:custDataLst>
              <p:tags r:id="rId2"/>
            </p:custDataLst>
          </p:nvPr>
        </p:nvSpPr>
        <p:spPr>
          <a:xfrm>
            <a:off x="0" y="0"/>
            <a:ext cx="158750" cy="15875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dirty="0">
              <a:latin typeface="Arial" panose="020B0604020202020204" pitchFamily="34" charset="0"/>
              <a:ea typeface="+mj-ea"/>
              <a:cs typeface="+mj-cs"/>
              <a:sym typeface="Arial" panose="020B0604020202020204" pitchFamily="34" charset="0"/>
            </a:endParaRPr>
          </a:p>
        </p:txBody>
      </p:sp>
      <p:sp>
        <p:nvSpPr>
          <p:cNvPr id="3" name="Title 2"/>
          <p:cNvSpPr>
            <a:spLocks noGrp="1"/>
          </p:cNvSpPr>
          <p:nvPr>
            <p:ph type="title"/>
          </p:nvPr>
        </p:nvSpPr>
        <p:spPr/>
        <p:txBody>
          <a:bodyPr/>
          <a:lstStyle/>
          <a:p>
            <a:r>
              <a:rPr lang="en-US" dirty="0"/>
              <a:t>Copyright and disclaimer</a:t>
            </a:r>
          </a:p>
        </p:txBody>
      </p:sp>
    </p:spTree>
    <p:extLst>
      <p:ext uri="{BB962C8B-B14F-4D97-AF65-F5344CB8AC3E}">
        <p14:creationId xmlns:p14="http://schemas.microsoft.com/office/powerpoint/2010/main" val="21074677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Luiza Demoro</a:t>
            </a:r>
          </a:p>
        </p:txBody>
      </p:sp>
    </p:spTree>
    <p:extLst>
      <p:ext uri="{BB962C8B-B14F-4D97-AF65-F5344CB8AC3E}">
        <p14:creationId xmlns:p14="http://schemas.microsoft.com/office/powerpoint/2010/main" val="13042957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OgcmIOIK20r2TaPpdAr.P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cbSxwhSjT87A_T3jO.8HX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fwEWKsE874ze_vqI4WvR1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EclVT_jQ2UTPROZUIFjd1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jMVyKCRiUhf._hyB6Z6_y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jMVyKCRiUhf._hyB6Z6_y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jMVyKCRiUhf._hyB6Z6_y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cbSxwhSjT87A_T3jO.8HX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EKwWDwzkLZJND7qCE3OWe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wadUKIjphhrk17f28xCC2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wadUKIjphhrk17f28xCC2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f7a4CMj5Hip_WtFSPSlff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oiw.iFOVf2_GBoVB4j4bV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8VPrboSepq3jWVIRc8c.F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oiw.iFOVf2_GBoVB4j4bV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8VPrboSepq3jWVIRc8c.FA"/>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X5cqXLiJQH6N5qR6RKsIa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SlydlVeSFnhXjJbgoEiAqA"/>
</p:tagLst>
</file>

<file path=ppt/theme/theme1.xml><?xml version="1.0" encoding="utf-8"?>
<a:theme xmlns:a="http://schemas.openxmlformats.org/drawingml/2006/main" name="BNEF Template_WdScreen">
  <a:themeElements>
    <a:clrScheme name="BNEF2024-2">
      <a:dk1>
        <a:srgbClr val="000000"/>
      </a:dk1>
      <a:lt1>
        <a:srgbClr val="FFFFFF"/>
      </a:lt1>
      <a:dk2>
        <a:srgbClr val="757575"/>
      </a:dk2>
      <a:lt2>
        <a:srgbClr val="C7C7C7"/>
      </a:lt2>
      <a:accent1>
        <a:srgbClr val="0D9DDB"/>
      </a:accent1>
      <a:accent2>
        <a:srgbClr val="8A5DB5"/>
      </a:accent2>
      <a:accent3>
        <a:srgbClr val="00D2B3"/>
      </a:accent3>
      <a:accent4>
        <a:srgbClr val="ED4436"/>
      </a:accent4>
      <a:accent5>
        <a:srgbClr val="FFCC1D"/>
      </a:accent5>
      <a:accent6>
        <a:srgbClr val="EA60A7"/>
      </a:accent6>
      <a:hlink>
        <a:srgbClr val="000000"/>
      </a:hlink>
      <a:folHlink>
        <a:srgbClr val="000000"/>
      </a:folHlink>
    </a:clrScheme>
    <a:fontScheme name="BNEF">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solidFill>
            <a:schemeClr val="accent2"/>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dirty="0" smtClean="0"/>
        </a:defPPr>
      </a:lstStyle>
    </a:txDef>
  </a:objectDefaults>
  <a:extraClrSchemeLst/>
  <a:extLst>
    <a:ext uri="{05A4C25C-085E-4340-85A3-A5531E510DB2}">
      <thm15:themeFamily xmlns:thm15="http://schemas.microsoft.com/office/thememl/2012/main" name="BNEF Template_WdScreen.potx" id="{9A7AA2DA-612C-45BC-A261-52F9BD39BEC6}" vid="{C4FD8761-ED8E-4813-9268-3BA5D44E13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2e0e44e-95f0-4f04-a4d4-06d89e825bf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B7D7BA68EDA764CB03C123BB11E8676" ma:contentTypeVersion="13" ma:contentTypeDescription="Create a new document." ma:contentTypeScope="" ma:versionID="da2b65f652f327b1d66ba9bf69f5a3e0">
  <xsd:schema xmlns:xsd="http://www.w3.org/2001/XMLSchema" xmlns:xs="http://www.w3.org/2001/XMLSchema" xmlns:p="http://schemas.microsoft.com/office/2006/metadata/properties" xmlns:ns2="52e0e44e-95f0-4f04-a4d4-06d89e825bfb" targetNamespace="http://schemas.microsoft.com/office/2006/metadata/properties" ma:root="true" ma:fieldsID="27194f8a839b3278ec2e781804d5c9d6" ns2:_="">
    <xsd:import namespace="52e0e44e-95f0-4f04-a4d4-06d89e825bf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OCR" minOccurs="0"/>
                <xsd:element ref="ns2:MediaServiceGenerationTime" minOccurs="0"/>
                <xsd:element ref="ns2:MediaServiceEventHashCode" minOccurs="0"/>
                <xsd:element ref="ns2:lcf76f155ced4ddcb4097134ff3c332f"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e0e44e-95f0-4f04-a4d4-06d89e825b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2fbfca90-ebd1-48e6-be19-e886fd4b2796" ma:termSetId="09814cd3-568e-fe90-9814-8d621ff8fb84" ma:anchorId="fba54fb3-c3e1-fe81-a776-ca4b69148c4d" ma:open="true" ma:isKeyword="false">
      <xsd:complexType>
        <xsd:sequence>
          <xsd:element ref="pc:Terms" minOccurs="0" maxOccurs="1"/>
        </xsd:sequence>
      </xsd:complex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E77A19-B2CF-4887-912B-DD8F19FF5D8D}">
  <ds:schemaRefs>
    <ds:schemaRef ds:uri="http://www.w3.org/XML/1998/namespace"/>
    <ds:schemaRef ds:uri="http://schemas.openxmlformats.org/package/2006/metadata/core-properties"/>
    <ds:schemaRef ds:uri="http://purl.org/dc/terms/"/>
    <ds:schemaRef ds:uri="http://purl.org/dc/dcmitype/"/>
    <ds:schemaRef ds:uri="http://schemas.microsoft.com/office/2006/metadata/properties"/>
    <ds:schemaRef ds:uri="http://schemas.microsoft.com/office/2006/documentManagement/types"/>
    <ds:schemaRef ds:uri="http://schemas.microsoft.com/office/infopath/2007/PartnerControls"/>
    <ds:schemaRef ds:uri="52e0e44e-95f0-4f04-a4d4-06d89e825bfb"/>
    <ds:schemaRef ds:uri="http://purl.org/dc/elements/1.1/"/>
  </ds:schemaRefs>
</ds:datastoreItem>
</file>

<file path=customXml/itemProps2.xml><?xml version="1.0" encoding="utf-8"?>
<ds:datastoreItem xmlns:ds="http://schemas.openxmlformats.org/officeDocument/2006/customXml" ds:itemID="{0399C2AB-F999-4F51-9622-5FB18F810504}">
  <ds:schemaRefs>
    <ds:schemaRef ds:uri="http://schemas.microsoft.com/sharepoint/v3/contenttype/forms"/>
  </ds:schemaRefs>
</ds:datastoreItem>
</file>

<file path=customXml/itemProps3.xml><?xml version="1.0" encoding="utf-8"?>
<ds:datastoreItem xmlns:ds="http://schemas.openxmlformats.org/officeDocument/2006/customXml" ds:itemID="{36B79165-1F03-41B5-B96A-4F5652BFDA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e0e44e-95f0-4f04-a4d4-06d89e825b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BNEF Template_WdScreen</Template>
  <TotalTime>3747</TotalTime>
  <Words>1674</Words>
  <Application>Microsoft Office PowerPoint</Application>
  <PresentationFormat>On-screen Show (16:9)</PresentationFormat>
  <Paragraphs>165</Paragraphs>
  <Slides>32</Slides>
  <Notes>32</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6" baseType="lpstr">
      <vt:lpstr>Arial</vt:lpstr>
      <vt:lpstr>Calibri</vt:lpstr>
      <vt:lpstr>BNEF Template_WdScreen</vt:lpstr>
      <vt:lpstr>think-cell Slide</vt:lpstr>
      <vt:lpstr>Timing, Location and Magnitude</vt:lpstr>
      <vt:lpstr>BloombergNEF coverage</vt:lpstr>
      <vt:lpstr>The world is getting more complex</vt:lpstr>
      <vt:lpstr>The world is getting more complex</vt:lpstr>
      <vt:lpstr>The world is getting more complex</vt:lpstr>
      <vt:lpstr>The world is getting more complex</vt:lpstr>
      <vt:lpstr>Timing, location and magnitude</vt:lpstr>
      <vt:lpstr>Timing, location and magnitude</vt:lpstr>
      <vt:lpstr>BNEF’s New Energy Outlook (NEO) scenarios</vt:lpstr>
      <vt:lpstr>BNEF’s New Energy Outlook (NEO) scenarios</vt:lpstr>
      <vt:lpstr>BNEF’s New Energy Outlook (NEO) scenarios</vt:lpstr>
      <vt:lpstr>BNEF’s New Energy Outlook (NEO) scenarios</vt:lpstr>
      <vt:lpstr>Power systems go through a massive transformation in the coming decade</vt:lpstr>
      <vt:lpstr>Renewable generation more than doubles over the next decade under ETS</vt:lpstr>
      <vt:lpstr>The global power system more than triples in size compared to today</vt:lpstr>
      <vt:lpstr>Global power demand rises almost 70% by 2050</vt:lpstr>
      <vt:lpstr>Power demand from data centers has supercharged a race to build infrastructure</vt:lpstr>
      <vt:lpstr>The share of EVs in total passenger fleet grows rapidly</vt:lpstr>
      <vt:lpstr>The rise of EVs lead to road sector oil consumption to peak in 2029</vt:lpstr>
      <vt:lpstr>Global grid length grows 41% over the next 25 years</vt:lpstr>
      <vt:lpstr>High-level findings</vt:lpstr>
      <vt:lpstr>Electricity becomes the dominant source of final energy by 2047</vt:lpstr>
      <vt:lpstr>New energy technologies improve energy security</vt:lpstr>
      <vt:lpstr>Under ETS, CO2 emissions fall 21% by 2050</vt:lpstr>
      <vt:lpstr>Global energy transition investment hit $2.3 trillion in 2025, a new record</vt:lpstr>
      <vt:lpstr>Clean energy supply investment outpaced fossil fuels again</vt:lpstr>
      <vt:lpstr>Mature technologies dominate, but emerging areas ticked up in 2025</vt:lpstr>
      <vt:lpstr>Energy transition investment reaches $34 trillion under ETS over 2026-35</vt:lpstr>
      <vt:lpstr>Net Zero requires around 85% more energy-transition investment than the ETS </vt:lpstr>
      <vt:lpstr>Timing, location and magnitude</vt:lpstr>
      <vt:lpstr>Copyright and disclaimer</vt:lpstr>
      <vt:lpstr>PowerPoint Presentation</vt:lpstr>
    </vt:vector>
  </TitlesOfParts>
  <Company>Bloomberg 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Park, Sunny</dc:creator>
  <cp:lastModifiedBy>Luiza Demoro</cp:lastModifiedBy>
  <cp:revision>57</cp:revision>
  <cp:lastPrinted>2026-05-24T23:32:31Z</cp:lastPrinted>
  <dcterms:created xsi:type="dcterms:W3CDTF">2026-01-16T10:03:11Z</dcterms:created>
  <dcterms:modified xsi:type="dcterms:W3CDTF">2026-10-04T21:11:22Z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0x0101000B7D7BA68EDA764CB03C123BB11E8676</vt:lpwstr>
  </property>
  <property fmtid="{D5CDD505-2E9C-101B-9397-08002B2CF9AE}" pid="3" name="MediaServiceImageTags">
    <vt:lpwstr/>
  </property>
</Properties>
</file>