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1" r:id="rId2"/>
  </p:sldMasterIdLst>
  <p:notesMasterIdLst>
    <p:notesMasterId r:id="rId17"/>
  </p:notesMasterIdLst>
  <p:sldIdLst>
    <p:sldId id="436" r:id="rId3"/>
    <p:sldId id="1216" r:id="rId4"/>
    <p:sldId id="299" r:id="rId5"/>
    <p:sldId id="438" r:id="rId6"/>
    <p:sldId id="437" r:id="rId7"/>
    <p:sldId id="1217" r:id="rId8"/>
    <p:sldId id="358" r:id="rId9"/>
    <p:sldId id="1218" r:id="rId10"/>
    <p:sldId id="265" r:id="rId11"/>
    <p:sldId id="266" r:id="rId12"/>
    <p:sldId id="267" r:id="rId13"/>
    <p:sldId id="270" r:id="rId14"/>
    <p:sldId id="381" r:id="rId15"/>
    <p:sldId id="281" r:id="rId1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68" d="100"/>
          <a:sy n="68" d="100"/>
        </p:scale>
        <p:origin x="126" y="34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o Grande Rivera" userId="dec96f60-5820-4e62-affc-f88a51f97f5a" providerId="ADAL" clId="{AEACCC50-DCB7-498E-9CA5-4FB37BFD18D1}"/>
    <pc:docChg chg="addSld modSld sldOrd">
      <pc:chgData name="Mario Grande Rivera" userId="dec96f60-5820-4e62-affc-f88a51f97f5a" providerId="ADAL" clId="{AEACCC50-DCB7-498E-9CA5-4FB37BFD18D1}" dt="2026-10-07T16:31:13.578" v="7" actId="14100"/>
      <pc:docMkLst>
        <pc:docMk/>
      </pc:docMkLst>
      <pc:sldChg chg="addSp modSp new mod ord">
        <pc:chgData name="Mario Grande Rivera" userId="dec96f60-5820-4e62-affc-f88a51f97f5a" providerId="ADAL" clId="{AEACCC50-DCB7-498E-9CA5-4FB37BFD18D1}" dt="2026-10-07T16:31:13.578" v="7" actId="14100"/>
        <pc:sldMkLst>
          <pc:docMk/>
          <pc:sldMk cId="348516177" sldId="1218"/>
        </pc:sldMkLst>
        <pc:picChg chg="add mod">
          <ac:chgData name="Mario Grande Rivera" userId="dec96f60-5820-4e62-affc-f88a51f97f5a" providerId="ADAL" clId="{AEACCC50-DCB7-498E-9CA5-4FB37BFD18D1}" dt="2026-10-07T16:31:13.578" v="7" actId="14100"/>
          <ac:picMkLst>
            <pc:docMk/>
            <pc:sldMk cId="348516177" sldId="1218"/>
            <ac:picMk id="3" creationId="{1944C737-2C47-FEDD-C2E1-189D5C9ACA1B}"/>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910244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22A4AB-5FDB-4C57-8096-1150A8C22872}" type="datetimeFigureOut">
              <a:rPr lang="es-MX" smtClean="0"/>
              <a:t>07/10/2026</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1021E137-7CA7-4386-AFCB-5F442DDFBA48}" type="slidenum">
              <a:rPr lang="es-MX" smtClean="0"/>
              <a:t>‹Nº›</a:t>
            </a:fld>
            <a:endParaRPr lang="es-MX"/>
          </a:p>
        </p:txBody>
      </p:sp>
    </p:spTree>
    <p:extLst>
      <p:ext uri="{BB962C8B-B14F-4D97-AF65-F5344CB8AC3E}">
        <p14:creationId xmlns:p14="http://schemas.microsoft.com/office/powerpoint/2010/main" val="28187620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25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C1CEE2C9-ABE9-45C1-8AF5-E5F9AF3E49CA}" type="datetimeFigureOut">
              <a:rPr lang="es-MX" smtClean="0"/>
              <a:t>07/10/2026</a:t>
            </a:fld>
            <a:endParaRPr lang="es-MX" dirty="0"/>
          </a:p>
        </p:txBody>
      </p:sp>
      <p:sp>
        <p:nvSpPr>
          <p:cNvPr id="5" name="4 Marcador de pie de página"/>
          <p:cNvSpPr>
            <a:spLocks noGrp="1"/>
          </p:cNvSpPr>
          <p:nvPr>
            <p:ph type="ftr" sz="quarter" idx="11"/>
          </p:nvPr>
        </p:nvSpPr>
        <p:spPr/>
        <p:txBody>
          <a:bodyPr/>
          <a:lstStyle/>
          <a:p>
            <a:endParaRPr lang="es-MX" dirty="0"/>
          </a:p>
        </p:txBody>
      </p:sp>
      <p:sp>
        <p:nvSpPr>
          <p:cNvPr id="6" name="5 Marcador de número de diapositiva"/>
          <p:cNvSpPr>
            <a:spLocks noGrp="1"/>
          </p:cNvSpPr>
          <p:nvPr>
            <p:ph type="sldNum" sz="quarter" idx="12"/>
          </p:nvPr>
        </p:nvSpPr>
        <p:spPr/>
        <p:txBody>
          <a:bodyPr/>
          <a:lstStyle/>
          <a:p>
            <a:fld id="{C0488B07-DDE2-43A2-AB22-6E3878000A61}" type="slidenum">
              <a:rPr lang="es-MX" smtClean="0"/>
              <a:t>‹Nº›</a:t>
            </a:fld>
            <a:endParaRPr lang="es-MX" dirty="0"/>
          </a:p>
        </p:txBody>
      </p:sp>
    </p:spTree>
    <p:extLst>
      <p:ext uri="{BB962C8B-B14F-4D97-AF65-F5344CB8AC3E}">
        <p14:creationId xmlns:p14="http://schemas.microsoft.com/office/powerpoint/2010/main" val="3065174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7D22A4AB-5FDB-4C57-8096-1150A8C22872}" type="datetimeFigureOut">
              <a:rPr lang="es-MX" smtClean="0"/>
              <a:t>07/10/2026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1021E137-7CA7-4386-AFCB-5F442DDFBA48}" type="slidenum">
              <a:rPr lang="es-MX" smtClean="0"/>
              <a:t>‹Nº›</a:t>
            </a:fld>
            <a:endParaRPr lang="es-MX"/>
          </a:p>
        </p:txBody>
      </p:sp>
    </p:spTree>
    <p:extLst>
      <p:ext uri="{BB962C8B-B14F-4D97-AF65-F5344CB8AC3E}">
        <p14:creationId xmlns:p14="http://schemas.microsoft.com/office/powerpoint/2010/main" val="41769105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25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7D22A4AB-5FDB-4C57-8096-1150A8C22872}" type="datetimeFigureOut">
              <a:rPr lang="es-MX" smtClean="0"/>
              <a:t>07/10/2026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1021E137-7CA7-4386-AFCB-5F442DDFBA48}" type="slidenum">
              <a:rPr lang="es-MX" smtClean="0"/>
              <a:t>‹Nº›</a:t>
            </a:fld>
            <a:endParaRPr lang="es-MX"/>
          </a:p>
        </p:txBody>
      </p:sp>
    </p:spTree>
    <p:extLst>
      <p:ext uri="{BB962C8B-B14F-4D97-AF65-F5344CB8AC3E}">
        <p14:creationId xmlns:p14="http://schemas.microsoft.com/office/powerpoint/2010/main" val="28312657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25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7D22A4AB-5FDB-4C57-8096-1150A8C22872}" type="datetimeFigureOut">
              <a:rPr lang="es-MX" smtClean="0"/>
              <a:t>07/10/2026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1021E137-7CA7-4386-AFCB-5F442DDFBA48}" type="slidenum">
              <a:rPr lang="es-MX" smtClean="0"/>
              <a:t>‹Nº›</a:t>
            </a:fld>
            <a:endParaRPr lang="es-MX"/>
          </a:p>
        </p:txBody>
      </p:sp>
    </p:spTree>
    <p:extLst>
      <p:ext uri="{BB962C8B-B14F-4D97-AF65-F5344CB8AC3E}">
        <p14:creationId xmlns:p14="http://schemas.microsoft.com/office/powerpoint/2010/main" val="37593000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25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7D22A4AB-5FDB-4C57-8096-1150A8C22872}" type="datetimeFigureOut">
              <a:rPr lang="es-MX" smtClean="0"/>
              <a:t>07/10/2026</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1021E137-7CA7-4386-AFCB-5F442DDFBA48}" type="slidenum">
              <a:rPr lang="es-MX" smtClean="0"/>
              <a:t>‹Nº›</a:t>
            </a:fld>
            <a:endParaRPr lang="es-MX"/>
          </a:p>
        </p:txBody>
      </p:sp>
    </p:spTree>
    <p:extLst>
      <p:ext uri="{BB962C8B-B14F-4D97-AF65-F5344CB8AC3E}">
        <p14:creationId xmlns:p14="http://schemas.microsoft.com/office/powerpoint/2010/main" val="6723233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25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7D22A4AB-5FDB-4C57-8096-1150A8C22872}" type="datetimeFigureOut">
              <a:rPr lang="es-MX" smtClean="0"/>
              <a:t>07/10/2026</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1021E137-7CA7-4386-AFCB-5F442DDFBA48}" type="slidenum">
              <a:rPr lang="es-MX" smtClean="0"/>
              <a:t>‹Nº›</a:t>
            </a:fld>
            <a:endParaRPr lang="es-MX"/>
          </a:p>
        </p:txBody>
      </p:sp>
    </p:spTree>
    <p:extLst>
      <p:ext uri="{BB962C8B-B14F-4D97-AF65-F5344CB8AC3E}">
        <p14:creationId xmlns:p14="http://schemas.microsoft.com/office/powerpoint/2010/main" val="14240040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25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7D22A4AB-5FDB-4C57-8096-1150A8C22872}" type="datetimeFigureOut">
              <a:rPr lang="es-MX" smtClean="0"/>
              <a:t>07/10/2026</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1021E137-7CA7-4386-AFCB-5F442DDFBA48}" type="slidenum">
              <a:rPr lang="es-MX" smtClean="0"/>
              <a:t>‹Nº›</a:t>
            </a:fld>
            <a:endParaRPr lang="es-MX"/>
          </a:p>
        </p:txBody>
      </p:sp>
    </p:spTree>
    <p:extLst>
      <p:ext uri="{BB962C8B-B14F-4D97-AF65-F5344CB8AC3E}">
        <p14:creationId xmlns:p14="http://schemas.microsoft.com/office/powerpoint/2010/main" val="36679860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25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22A4AB-5FDB-4C57-8096-1150A8C22872}" type="datetimeFigureOut">
              <a:rPr lang="es-MX" smtClean="0"/>
              <a:t>07/10/2026</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1021E137-7CA7-4386-AFCB-5F442DDFBA48}" type="slidenum">
              <a:rPr lang="es-MX" smtClean="0"/>
              <a:t>‹Nº›</a:t>
            </a:fld>
            <a:endParaRPr lang="es-MX"/>
          </a:p>
        </p:txBody>
      </p:sp>
    </p:spTree>
    <p:extLst>
      <p:ext uri="{BB962C8B-B14F-4D97-AF65-F5344CB8AC3E}">
        <p14:creationId xmlns:p14="http://schemas.microsoft.com/office/powerpoint/2010/main" val="12347869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25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7D22A4AB-5FDB-4C57-8096-1150A8C22872}" type="datetimeFigureOut">
              <a:rPr lang="es-MX" smtClean="0"/>
              <a:t>07/10/2026</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1021E137-7CA7-4386-AFCB-5F442DDFBA48}" type="slidenum">
              <a:rPr lang="es-MX" smtClean="0"/>
              <a:t>‹Nº›</a:t>
            </a:fld>
            <a:endParaRPr lang="es-MX"/>
          </a:p>
        </p:txBody>
      </p:sp>
    </p:spTree>
    <p:extLst>
      <p:ext uri="{BB962C8B-B14F-4D97-AF65-F5344CB8AC3E}">
        <p14:creationId xmlns:p14="http://schemas.microsoft.com/office/powerpoint/2010/main" val="41382770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250">
        <p159:morph option="byObject"/>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7D22A4AB-5FDB-4C57-8096-1150A8C22872}" type="datetimeFigureOut">
              <a:rPr lang="es-MX" smtClean="0"/>
              <a:t>07/10/2026</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1021E137-7CA7-4386-AFCB-5F442DDFBA48}" type="slidenum">
              <a:rPr lang="es-MX" smtClean="0"/>
              <a:t>‹Nº›</a:t>
            </a:fld>
            <a:endParaRPr lang="es-MX"/>
          </a:p>
        </p:txBody>
      </p:sp>
    </p:spTree>
    <p:extLst>
      <p:ext uri="{BB962C8B-B14F-4D97-AF65-F5344CB8AC3E}">
        <p14:creationId xmlns:p14="http://schemas.microsoft.com/office/powerpoint/2010/main" val="32871283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250">
        <p159:morph option="byObjec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7D22A4AB-5FDB-4C57-8096-1150A8C22872}" type="datetimeFigureOut">
              <a:rPr lang="es-MX" smtClean="0"/>
              <a:t>07/10/2026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1021E137-7CA7-4386-AFCB-5F442DDFBA48}" type="slidenum">
              <a:rPr lang="es-MX" smtClean="0"/>
              <a:t>‹Nº›</a:t>
            </a:fld>
            <a:endParaRPr lang="es-MX"/>
          </a:p>
        </p:txBody>
      </p:sp>
    </p:spTree>
    <p:extLst>
      <p:ext uri="{BB962C8B-B14F-4D97-AF65-F5344CB8AC3E}">
        <p14:creationId xmlns:p14="http://schemas.microsoft.com/office/powerpoint/2010/main" val="21159069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250">
        <p159:morph option="byObject"/>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7D22A4AB-5FDB-4C57-8096-1150A8C22872}" type="datetimeFigureOut">
              <a:rPr lang="es-MX" smtClean="0"/>
              <a:t>07/10/2026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1021E137-7CA7-4386-AFCB-5F442DDFBA48}" type="slidenum">
              <a:rPr lang="es-MX" smtClean="0"/>
              <a:t>‹Nº›</a:t>
            </a:fld>
            <a:endParaRPr lang="es-MX"/>
          </a:p>
        </p:txBody>
      </p:sp>
    </p:spTree>
    <p:extLst>
      <p:ext uri="{BB962C8B-B14F-4D97-AF65-F5344CB8AC3E}">
        <p14:creationId xmlns:p14="http://schemas.microsoft.com/office/powerpoint/2010/main" val="26026888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250">
        <p159:morph option="byObject"/>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 Col">
    <p:bg>
      <p:bgPr>
        <a:solidFill>
          <a:schemeClr val="tx1"/>
        </a:solidFill>
        <a:effectLst/>
      </p:bgPr>
    </p:bg>
    <p:spTree>
      <p:nvGrpSpPr>
        <p:cNvPr id="1" name=""/>
        <p:cNvGrpSpPr/>
        <p:nvPr/>
      </p:nvGrpSpPr>
      <p:grpSpPr>
        <a:xfrm>
          <a:off x="0" y="0"/>
          <a:ext cx="0" cy="0"/>
          <a:chOff x="0" y="0"/>
          <a:chExt cx="0" cy="0"/>
        </a:xfrm>
      </p:grpSpPr>
      <p:sp>
        <p:nvSpPr>
          <p:cNvPr id="32" name="Título 1">
            <a:extLst>
              <a:ext uri="{FF2B5EF4-FFF2-40B4-BE49-F238E27FC236}">
                <a16:creationId xmlns:a16="http://schemas.microsoft.com/office/drawing/2014/main" id="{467E05B6-B7CB-1E4F-96BA-4B8CFE8B63D9}"/>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a:latin typeface="+mj-lt"/>
              </a:defRPr>
            </a:lvl1pPr>
          </a:lstStyle>
          <a:p>
            <a:pPr rtl="0"/>
            <a:r>
              <a:rPr lang="es-ES" noProof="0"/>
              <a:t>Haga clic para modificar el estilo de título del patrón</a:t>
            </a:r>
            <a:endParaRPr lang="es-MX" noProof="0" dirty="0"/>
          </a:p>
        </p:txBody>
      </p:sp>
      <p:cxnSp>
        <p:nvCxnSpPr>
          <p:cNvPr id="33" name="Conector recto 32">
            <a:extLst>
              <a:ext uri="{FF2B5EF4-FFF2-40B4-BE49-F238E27FC236}">
                <a16:creationId xmlns:a16="http://schemas.microsoft.com/office/drawing/2014/main" id="{51DEB652-BD6A-BD41-B85E-704D2C41A1C4}"/>
              </a:ext>
            </a:extLst>
          </p:cNvPr>
          <p:cNvCxnSpPr>
            <a:cxnSpLocks/>
          </p:cNvCxnSpPr>
          <p:nvPr userDrawn="1"/>
        </p:nvCxnSpPr>
        <p:spPr>
          <a:xfrm>
            <a:off x="9525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3" name="Marcador de posición de texto 2">
            <a:extLst>
              <a:ext uri="{FF2B5EF4-FFF2-40B4-BE49-F238E27FC236}">
                <a16:creationId xmlns:a16="http://schemas.microsoft.com/office/drawing/2014/main" id="{A6147D10-E7D7-8F40-AF69-726398729333}"/>
              </a:ext>
            </a:extLst>
          </p:cNvPr>
          <p:cNvSpPr>
            <a:spLocks noGrp="1"/>
          </p:cNvSpPr>
          <p:nvPr>
            <p:ph type="body" idx="1"/>
          </p:nvPr>
        </p:nvSpPr>
        <p:spPr>
          <a:xfrm>
            <a:off x="964023" y="2300984"/>
            <a:ext cx="4827178" cy="404216"/>
          </a:xfrm>
          <a:prstGeom prst="rect">
            <a:avLst/>
          </a:prstGeom>
        </p:spPr>
        <p:txBody>
          <a:bodyPr lIns="0" tIns="0" rIns="0" bIns="0" rtlCol="0" anchor="t" anchorCtr="0">
            <a:normAutofit/>
          </a:bodyPr>
          <a:lstStyle>
            <a:lvl1pPr marL="0" indent="0">
              <a:buNone/>
              <a:defRPr sz="1800" b="0" i="0" spc="0" baseline="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los estilos de texto del patrón</a:t>
            </a:r>
          </a:p>
        </p:txBody>
      </p:sp>
      <p:sp>
        <p:nvSpPr>
          <p:cNvPr id="25" name="Marcador de posición de texto 2">
            <a:extLst>
              <a:ext uri="{FF2B5EF4-FFF2-40B4-BE49-F238E27FC236}">
                <a16:creationId xmlns:a16="http://schemas.microsoft.com/office/drawing/2014/main" id="{3A0EE708-F36B-444B-9A8B-D48D69535E45}"/>
              </a:ext>
            </a:extLst>
          </p:cNvPr>
          <p:cNvSpPr>
            <a:spLocks noGrp="1"/>
          </p:cNvSpPr>
          <p:nvPr>
            <p:ph type="body" idx="10"/>
          </p:nvPr>
        </p:nvSpPr>
        <p:spPr>
          <a:xfrm>
            <a:off x="6362700" y="2300984"/>
            <a:ext cx="4764829" cy="404216"/>
          </a:xfrm>
          <a:prstGeom prst="rect">
            <a:avLst/>
          </a:prstGeom>
        </p:spPr>
        <p:txBody>
          <a:bodyPr lIns="0" tIns="0" rIns="0" bIns="0" rtlCol="0" anchor="t" anchorCtr="0">
            <a:normAutofit/>
          </a:bodyPr>
          <a:lstStyle>
            <a:lvl1pPr marL="0" indent="0">
              <a:buNone/>
              <a:defRPr sz="1800" b="0" i="0" spc="0" baseline="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los estilos de texto del patrón</a:t>
            </a:r>
          </a:p>
        </p:txBody>
      </p:sp>
      <p:sp>
        <p:nvSpPr>
          <p:cNvPr id="27" name="Marcador de posición de contenido 3">
            <a:extLst>
              <a:ext uri="{FF2B5EF4-FFF2-40B4-BE49-F238E27FC236}">
                <a16:creationId xmlns:a16="http://schemas.microsoft.com/office/drawing/2014/main" id="{E81957B7-CEA6-A446-A203-471CF9A57FFD}"/>
              </a:ext>
            </a:extLst>
          </p:cNvPr>
          <p:cNvSpPr>
            <a:spLocks noGrp="1"/>
          </p:cNvSpPr>
          <p:nvPr>
            <p:ph sz="half" idx="2"/>
          </p:nvPr>
        </p:nvSpPr>
        <p:spPr>
          <a:xfrm>
            <a:off x="964023" y="2799146"/>
            <a:ext cx="4827178"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s-ES" noProof="0"/>
              <a:t>Haga clic para modificar los estilos de texto del patrón</a:t>
            </a:r>
          </a:p>
        </p:txBody>
      </p:sp>
      <p:sp>
        <p:nvSpPr>
          <p:cNvPr id="28" name="Marcador de posición de contenido 3">
            <a:extLst>
              <a:ext uri="{FF2B5EF4-FFF2-40B4-BE49-F238E27FC236}">
                <a16:creationId xmlns:a16="http://schemas.microsoft.com/office/drawing/2014/main" id="{E40D4044-0F7B-0647-BAB5-16B23EBD9ECD}"/>
              </a:ext>
            </a:extLst>
          </p:cNvPr>
          <p:cNvSpPr>
            <a:spLocks noGrp="1"/>
          </p:cNvSpPr>
          <p:nvPr>
            <p:ph sz="half" idx="13"/>
          </p:nvPr>
        </p:nvSpPr>
        <p:spPr>
          <a:xfrm>
            <a:off x="6362700" y="2799146"/>
            <a:ext cx="4756241"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s-ES" noProof="0"/>
              <a:t>Haga clic para modificar los estilos de texto del patrón</a:t>
            </a:r>
          </a:p>
        </p:txBody>
      </p:sp>
      <p:cxnSp>
        <p:nvCxnSpPr>
          <p:cNvPr id="15" name="Conector recto 14">
            <a:extLst>
              <a:ext uri="{FF2B5EF4-FFF2-40B4-BE49-F238E27FC236}">
                <a16:creationId xmlns:a16="http://schemas.microsoft.com/office/drawing/2014/main" id="{ED51C063-0222-064B-8A2E-485FE9EAC10D}"/>
              </a:ext>
            </a:extLst>
          </p:cNvPr>
          <p:cNvCxnSpPr>
            <a:cxnSpLocks/>
          </p:cNvCxnSpPr>
          <p:nvPr userDrawn="1"/>
        </p:nvCxnSpPr>
        <p:spPr>
          <a:xfrm>
            <a:off x="63627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 name="Marcador de fecha 1">
            <a:extLst>
              <a:ext uri="{FF2B5EF4-FFF2-40B4-BE49-F238E27FC236}">
                <a16:creationId xmlns:a16="http://schemas.microsoft.com/office/drawing/2014/main" id="{4914D182-A7DD-4F7B-B207-262854316EDA}"/>
              </a:ext>
            </a:extLst>
          </p:cNvPr>
          <p:cNvSpPr>
            <a:spLocks noGrp="1"/>
          </p:cNvSpPr>
          <p:nvPr>
            <p:ph type="dt" sz="half" idx="14"/>
          </p:nvPr>
        </p:nvSpPr>
        <p:spPr/>
        <p:txBody>
          <a:bodyPr rtlCol="0"/>
          <a:lstStyle/>
          <a:p>
            <a:pPr rtl="0"/>
            <a:fld id="{4664765F-4FB6-4202-9E9D-A26625E8FAC7}" type="datetime4">
              <a:rPr lang="es-MX" noProof="0" smtClean="0">
                <a:latin typeface="+mn-lt"/>
              </a:rPr>
              <a:t>7 de octubre de 2026</a:t>
            </a:fld>
            <a:endParaRPr lang="es-MX" noProof="0" dirty="0">
              <a:latin typeface="+mn-lt"/>
            </a:endParaRPr>
          </a:p>
        </p:txBody>
      </p:sp>
      <p:sp>
        <p:nvSpPr>
          <p:cNvPr id="3" name="Marcador de pie de página 2">
            <a:extLst>
              <a:ext uri="{FF2B5EF4-FFF2-40B4-BE49-F238E27FC236}">
                <a16:creationId xmlns:a16="http://schemas.microsoft.com/office/drawing/2014/main" id="{10B29252-5D0B-4B9D-9FBD-8EC0929FE096}"/>
              </a:ext>
            </a:extLst>
          </p:cNvPr>
          <p:cNvSpPr>
            <a:spLocks noGrp="1"/>
          </p:cNvSpPr>
          <p:nvPr>
            <p:ph type="ftr" sz="quarter" idx="15"/>
          </p:nvPr>
        </p:nvSpPr>
        <p:spPr/>
        <p:txBody>
          <a:bodyPr rtlCol="0"/>
          <a:lstStyle/>
          <a:p>
            <a:pPr rtl="0"/>
            <a:r>
              <a:rPr lang="es-MX" noProof="0" dirty="0"/>
              <a:t>Revisión anual</a:t>
            </a:r>
            <a:endParaRPr lang="es-MX" b="0" noProof="0" dirty="0"/>
          </a:p>
        </p:txBody>
      </p:sp>
      <p:sp>
        <p:nvSpPr>
          <p:cNvPr id="4" name="Marcador de posición de número de diapositiva 3">
            <a:extLst>
              <a:ext uri="{FF2B5EF4-FFF2-40B4-BE49-F238E27FC236}">
                <a16:creationId xmlns:a16="http://schemas.microsoft.com/office/drawing/2014/main" id="{5BB4FEF6-E217-4110-BBF5-C4B77ADC8457}"/>
              </a:ext>
            </a:extLst>
          </p:cNvPr>
          <p:cNvSpPr>
            <a:spLocks noGrp="1"/>
          </p:cNvSpPr>
          <p:nvPr>
            <p:ph type="sldNum" sz="quarter" idx="16"/>
          </p:nvPr>
        </p:nvSpPr>
        <p:spPr/>
        <p:txBody>
          <a:bodyPr rtlCol="0"/>
          <a:lstStyle/>
          <a:p>
            <a:pPr rtl="0"/>
            <a:fld id="{294A09A9-5501-47C1-A89A-A340965A2BE2}" type="slidenum">
              <a:rPr lang="es-MX" noProof="0" smtClean="0"/>
              <a:pPr rtl="0"/>
              <a:t>‹Nº›</a:t>
            </a:fld>
            <a:endParaRPr lang="es-MX" noProof="0" dirty="0"/>
          </a:p>
        </p:txBody>
      </p:sp>
    </p:spTree>
    <p:extLst>
      <p:ext uri="{BB962C8B-B14F-4D97-AF65-F5344CB8AC3E}">
        <p14:creationId xmlns:p14="http://schemas.microsoft.com/office/powerpoint/2010/main" val="2845819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250">
        <p159:morph option="byObject"/>
      </p:transition>
    </mc:Choice>
    <mc:Fallback xmlns="">
      <p:transition spd="slow">
        <p:fade/>
      </p:transition>
    </mc:Fallback>
  </mc:AlternateContent>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Diapositiva de título">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746A9B8-3AD3-4512-A5AF-86C5ED2936BA}" type="datetimeFigureOut">
              <a:rPr lang="es-MX" smtClean="0"/>
              <a:t>07/10/2026</a:t>
            </a:fld>
            <a:endParaRPr lang="es-MX"/>
          </a:p>
        </p:txBody>
      </p:sp>
      <p:sp>
        <p:nvSpPr>
          <p:cNvPr id="5" name="Footer Placeholder 4"/>
          <p:cNvSpPr>
            <a:spLocks noGrp="1"/>
          </p:cNvSpPr>
          <p:nvPr>
            <p:ph type="ftr" sz="quarter" idx="11"/>
          </p:nvPr>
        </p:nvSpPr>
        <p:spPr/>
        <p:txBody>
          <a:bodyPr/>
          <a:lstStyle/>
          <a:p>
            <a:endParaRPr lang="es-MX"/>
          </a:p>
        </p:txBody>
      </p:sp>
    </p:spTree>
    <p:extLst>
      <p:ext uri="{BB962C8B-B14F-4D97-AF65-F5344CB8AC3E}">
        <p14:creationId xmlns:p14="http://schemas.microsoft.com/office/powerpoint/2010/main" val="7379341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ítulo y objetos">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746A9B8-3AD3-4512-A5AF-86C5ED2936BA}" type="datetimeFigureOut">
              <a:rPr lang="es-MX" smtClean="0"/>
              <a:t>07/10/2026</a:t>
            </a:fld>
            <a:endParaRPr lang="es-MX"/>
          </a:p>
        </p:txBody>
      </p:sp>
      <p:sp>
        <p:nvSpPr>
          <p:cNvPr id="5" name="Footer Placeholder 4"/>
          <p:cNvSpPr>
            <a:spLocks noGrp="1"/>
          </p:cNvSpPr>
          <p:nvPr>
            <p:ph type="ftr" sz="quarter" idx="11"/>
          </p:nvPr>
        </p:nvSpPr>
        <p:spPr/>
        <p:txBody>
          <a:bodyPr/>
          <a:lstStyle/>
          <a:p>
            <a:endParaRPr lang="es-MX"/>
          </a:p>
        </p:txBody>
      </p:sp>
    </p:spTree>
    <p:extLst>
      <p:ext uri="{BB962C8B-B14F-4D97-AF65-F5344CB8AC3E}">
        <p14:creationId xmlns:p14="http://schemas.microsoft.com/office/powerpoint/2010/main" val="28532396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_Diapositiva de título">
    <p:bg>
      <p:bgPr>
        <a:solidFill>
          <a:schemeClr val="tx2">
            <a:lumMod val="5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4518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250">
        <p159:morph option="byObject"/>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4808002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25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18" Type="http://schemas.openxmlformats.org/officeDocument/2006/relationships/image" Target="../media/image1.png"/><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theme" Target="../theme/theme2.xml"/><Relationship Id="rId2" Type="http://schemas.openxmlformats.org/officeDocument/2006/relationships/slideLayout" Target="../slideLayouts/slideLayout5.xml"/><Relationship Id="rId16" Type="http://schemas.openxmlformats.org/officeDocument/2006/relationships/slideLayout" Target="../slideLayouts/slideLayout19.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slideLayout" Target="../slideLayouts/slideLayout1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69"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22A4AB-5FDB-4C57-8096-1150A8C22872}" type="datetimeFigureOut">
              <a:rPr lang="es-MX" smtClean="0"/>
              <a:t>07/10/2026</a:t>
            </a:fld>
            <a:endParaRPr lang="es-MX"/>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21E137-7CA7-4386-AFCB-5F442DDFBA48}" type="slidenum">
              <a:rPr lang="es-MX" smtClean="0"/>
              <a:t>‹Nº›</a:t>
            </a:fld>
            <a:endParaRPr lang="es-MX"/>
          </a:p>
        </p:txBody>
      </p:sp>
      <p:grpSp>
        <p:nvGrpSpPr>
          <p:cNvPr id="7" name="Grupo 6">
            <a:extLst>
              <a:ext uri="{FF2B5EF4-FFF2-40B4-BE49-F238E27FC236}">
                <a16:creationId xmlns:a16="http://schemas.microsoft.com/office/drawing/2014/main" id="{1167AA4A-AD78-97EB-A016-E9E4993A0685}"/>
              </a:ext>
            </a:extLst>
          </p:cNvPr>
          <p:cNvGrpSpPr/>
          <p:nvPr userDrawn="1"/>
        </p:nvGrpSpPr>
        <p:grpSpPr>
          <a:xfrm>
            <a:off x="0" y="-8397"/>
            <a:ext cx="12192000" cy="922797"/>
            <a:chOff x="0" y="-8397"/>
            <a:chExt cx="12192000" cy="1239668"/>
          </a:xfrm>
        </p:grpSpPr>
        <p:sp>
          <p:nvSpPr>
            <p:cNvPr id="8" name="Rectángulo 7">
              <a:extLst>
                <a:ext uri="{FF2B5EF4-FFF2-40B4-BE49-F238E27FC236}">
                  <a16:creationId xmlns:a16="http://schemas.microsoft.com/office/drawing/2014/main" id="{95E2C0A7-ACBA-1AFC-947F-F2E9941B6A19}"/>
                </a:ext>
              </a:extLst>
            </p:cNvPr>
            <p:cNvSpPr/>
            <p:nvPr/>
          </p:nvSpPr>
          <p:spPr>
            <a:xfrm>
              <a:off x="0" y="-8397"/>
              <a:ext cx="12192000" cy="1239668"/>
            </a:xfrm>
            <a:prstGeom prst="rect">
              <a:avLst/>
            </a:prstGeom>
            <a:solidFill>
              <a:srgbClr val="10253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MX" sz="1800" b="0" i="0" u="none" strike="noStrike" kern="0" cap="none" spc="0" normalizeH="0" baseline="0" noProof="0">
                <a:ln>
                  <a:noFill/>
                </a:ln>
                <a:solidFill>
                  <a:prstClr val="white"/>
                </a:solidFill>
                <a:effectLst/>
                <a:uLnTx/>
                <a:uFillTx/>
                <a:latin typeface="Calibri"/>
                <a:ea typeface="+mn-ea"/>
                <a:cs typeface="+mn-cs"/>
              </a:endParaRPr>
            </a:p>
          </p:txBody>
        </p:sp>
        <p:sp>
          <p:nvSpPr>
            <p:cNvPr id="9" name="Rectángulo 8">
              <a:extLst>
                <a:ext uri="{FF2B5EF4-FFF2-40B4-BE49-F238E27FC236}">
                  <a16:creationId xmlns:a16="http://schemas.microsoft.com/office/drawing/2014/main" id="{C5F068C2-D6D2-2B76-290C-D35362F65AD9}"/>
                </a:ext>
              </a:extLst>
            </p:cNvPr>
            <p:cNvSpPr/>
            <p:nvPr/>
          </p:nvSpPr>
          <p:spPr>
            <a:xfrm>
              <a:off x="0" y="1169974"/>
              <a:ext cx="12192000" cy="61297"/>
            </a:xfrm>
            <a:prstGeom prst="rect">
              <a:avLst/>
            </a:prstGeom>
            <a:gradFill flip="none" rotWithShape="1">
              <a:gsLst>
                <a:gs pos="0">
                  <a:srgbClr val="F79646">
                    <a:lumMod val="40000"/>
                    <a:lumOff val="60000"/>
                  </a:srgbClr>
                </a:gs>
                <a:gs pos="46000">
                  <a:srgbClr val="F79646">
                    <a:lumMod val="95000"/>
                    <a:lumOff val="5000"/>
                  </a:srgbClr>
                </a:gs>
                <a:gs pos="100000">
                  <a:srgbClr val="F79646">
                    <a:lumMod val="60000"/>
                  </a:srgbClr>
                </a:gs>
              </a:gsLst>
              <a:path path="circle">
                <a:fillToRect l="50000" t="130000" r="50000" b="-30000"/>
              </a:path>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MX" sz="1800" b="0" i="0" u="none" strike="noStrike" kern="0" cap="none" spc="0" normalizeH="0" baseline="0" noProof="0">
                <a:ln>
                  <a:noFill/>
                </a:ln>
                <a:solidFill>
                  <a:prstClr val="white"/>
                </a:solidFill>
                <a:effectLst/>
                <a:uLnTx/>
                <a:uFillTx/>
                <a:latin typeface="Calibri"/>
                <a:ea typeface="+mn-ea"/>
                <a:cs typeface="+mn-cs"/>
              </a:endParaRPr>
            </a:p>
          </p:txBody>
        </p:sp>
      </p:grpSp>
      <p:pic>
        <p:nvPicPr>
          <p:cNvPr id="10" name="Imagen 9">
            <a:extLst>
              <a:ext uri="{FF2B5EF4-FFF2-40B4-BE49-F238E27FC236}">
                <a16:creationId xmlns:a16="http://schemas.microsoft.com/office/drawing/2014/main" id="{7D14D4C7-ACE4-77B3-9FE1-A4998C076A6F}"/>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9961754" y="203709"/>
            <a:ext cx="2093779" cy="498583"/>
          </a:xfrm>
          <a:prstGeom prst="rect">
            <a:avLst/>
          </a:prstGeom>
        </p:spPr>
      </p:pic>
    </p:spTree>
    <p:extLst>
      <p:ext uri="{BB962C8B-B14F-4D97-AF65-F5344CB8AC3E}">
        <p14:creationId xmlns:p14="http://schemas.microsoft.com/office/powerpoint/2010/main" val="877222062"/>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 id="2147483664" r:id="rId13"/>
    <p:sldLayoutId id="2147483665" r:id="rId14"/>
    <p:sldLayoutId id="2147483666" r:id="rId15"/>
    <p:sldLayoutId id="2147483667" r:id="rId16"/>
  </p:sldLayoutIdLst>
  <mc:AlternateContent xmlns:mc="http://schemas.openxmlformats.org/markup-compatibility/2006" xmlns:p159="http://schemas.microsoft.com/office/powerpoint/2015/09/main">
    <mc:Choice Requires="p159">
      <p:transition xmlns:p14="http://schemas.microsoft.com/office/powerpoint/2010/main" spd="slow" p14:dur="225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22.jpeg"/><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8A00FCCD-288F-EC4D-3865-9CC7D1D2EBB7}"/>
              </a:ext>
            </a:extLst>
          </p:cNvPr>
          <p:cNvSpPr txBox="1"/>
          <p:nvPr/>
        </p:nvSpPr>
        <p:spPr>
          <a:xfrm>
            <a:off x="1294228" y="4937760"/>
            <a:ext cx="9425354" cy="369332"/>
          </a:xfrm>
          <a:prstGeom prst="rect">
            <a:avLst/>
          </a:prstGeom>
          <a:noFill/>
        </p:spPr>
        <p:txBody>
          <a:bodyPr wrap="square" rtlCol="0">
            <a:spAutoFit/>
          </a:bodyPr>
          <a:lstStyle/>
          <a:p>
            <a:r>
              <a:rPr lang="es-MX" dirty="0">
                <a:solidFill>
                  <a:schemeClr val="bg1"/>
                </a:solidFill>
              </a:rPr>
              <a:t>Presentación para el Sr. </a:t>
            </a:r>
            <a:r>
              <a:rPr lang="es-MX" b="1" cap="all" dirty="0">
                <a:solidFill>
                  <a:schemeClr val="bg1"/>
                </a:solidFill>
              </a:rPr>
              <a:t>Gobernador Regional de Magallanes y de la Antártica Chilena</a:t>
            </a:r>
            <a:endParaRPr lang="es-MX" dirty="0">
              <a:solidFill>
                <a:schemeClr val="bg1"/>
              </a:solidFill>
            </a:endParaRPr>
          </a:p>
        </p:txBody>
      </p:sp>
      <p:sp>
        <p:nvSpPr>
          <p:cNvPr id="5" name="CuadroTexto 4">
            <a:extLst>
              <a:ext uri="{FF2B5EF4-FFF2-40B4-BE49-F238E27FC236}">
                <a16:creationId xmlns:a16="http://schemas.microsoft.com/office/drawing/2014/main" id="{599B95E6-FD85-4C0E-73BF-2EF9DD1449D9}"/>
              </a:ext>
            </a:extLst>
          </p:cNvPr>
          <p:cNvSpPr txBox="1"/>
          <p:nvPr/>
        </p:nvSpPr>
        <p:spPr>
          <a:xfrm>
            <a:off x="3404382" y="5620881"/>
            <a:ext cx="5205046" cy="923330"/>
          </a:xfrm>
          <a:prstGeom prst="rect">
            <a:avLst/>
          </a:prstGeom>
          <a:noFill/>
        </p:spPr>
        <p:txBody>
          <a:bodyPr wrap="square" rtlCol="0">
            <a:spAutoFit/>
          </a:bodyPr>
          <a:lstStyle/>
          <a:p>
            <a:r>
              <a:rPr lang="es-MX" sz="3600" b="1" dirty="0">
                <a:solidFill>
                  <a:schemeClr val="bg1"/>
                </a:solidFill>
              </a:rPr>
              <a:t>Jorge Mauricio Flies Añón</a:t>
            </a:r>
          </a:p>
          <a:p>
            <a:endParaRPr lang="es-MX" dirty="0"/>
          </a:p>
        </p:txBody>
      </p:sp>
      <p:pic>
        <p:nvPicPr>
          <p:cNvPr id="7" name="Imagen 6">
            <a:extLst>
              <a:ext uri="{FF2B5EF4-FFF2-40B4-BE49-F238E27FC236}">
                <a16:creationId xmlns:a16="http://schemas.microsoft.com/office/drawing/2014/main" id="{5DA41D07-FB3A-EBD4-85B4-D8C0401E8F80}"/>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39402602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25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E43B9048-3A3A-82F7-DE89-C047BBC100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pic>
        <p:nvPicPr>
          <p:cNvPr id="7" name="Imagen 6">
            <a:extLst>
              <a:ext uri="{FF2B5EF4-FFF2-40B4-BE49-F238E27FC236}">
                <a16:creationId xmlns:a16="http://schemas.microsoft.com/office/drawing/2014/main" id="{8E80D106-597E-5A17-31DE-A07D56D1AA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31451" y="0"/>
            <a:ext cx="4704071" cy="1237913"/>
          </a:xfrm>
          <a:prstGeom prst="rect">
            <a:avLst/>
          </a:prstGeom>
        </p:spPr>
      </p:pic>
      <p:pic>
        <p:nvPicPr>
          <p:cNvPr id="11" name="Imagen 10">
            <a:extLst>
              <a:ext uri="{FF2B5EF4-FFF2-40B4-BE49-F238E27FC236}">
                <a16:creationId xmlns:a16="http://schemas.microsoft.com/office/drawing/2014/main" id="{EB790B13-7773-D06E-98BB-039E38BDD6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4823" y="272687"/>
            <a:ext cx="3211765" cy="692537"/>
          </a:xfrm>
          <a:prstGeom prst="rect">
            <a:avLst/>
          </a:prstGeom>
        </p:spPr>
      </p:pic>
    </p:spTree>
    <p:extLst>
      <p:ext uri="{BB962C8B-B14F-4D97-AF65-F5344CB8AC3E}">
        <p14:creationId xmlns:p14="http://schemas.microsoft.com/office/powerpoint/2010/main" val="39290586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ángulo 13">
            <a:extLst>
              <a:ext uri="{FF2B5EF4-FFF2-40B4-BE49-F238E27FC236}">
                <a16:creationId xmlns:a16="http://schemas.microsoft.com/office/drawing/2014/main" id="{F3817461-5489-81D8-67FB-1EC00B61C2A0}"/>
              </a:ext>
            </a:extLst>
          </p:cNvPr>
          <p:cNvSpPr/>
          <p:nvPr/>
        </p:nvSpPr>
        <p:spPr>
          <a:xfrm rot="16200000">
            <a:off x="1210255" y="3738438"/>
            <a:ext cx="45719" cy="3998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4" name="Imagen 3">
            <a:extLst>
              <a:ext uri="{FF2B5EF4-FFF2-40B4-BE49-F238E27FC236}">
                <a16:creationId xmlns:a16="http://schemas.microsoft.com/office/drawing/2014/main" id="{2E95D478-6821-CB47-7ADD-CA995E87F61E}"/>
              </a:ext>
            </a:extLst>
          </p:cNvPr>
          <p:cNvPicPr>
            <a:picLocks noChangeAspect="1"/>
          </p:cNvPicPr>
          <p:nvPr/>
        </p:nvPicPr>
        <p:blipFill>
          <a:blip r:embed="rId2"/>
          <a:stretch>
            <a:fillRect/>
          </a:stretch>
        </p:blipFill>
        <p:spPr>
          <a:xfrm>
            <a:off x="0" y="1823"/>
            <a:ext cx="12192000" cy="6854354"/>
          </a:xfrm>
          <a:prstGeom prst="rect">
            <a:avLst/>
          </a:prstGeom>
        </p:spPr>
      </p:pic>
    </p:spTree>
    <p:extLst>
      <p:ext uri="{BB962C8B-B14F-4D97-AF65-F5344CB8AC3E}">
        <p14:creationId xmlns:p14="http://schemas.microsoft.com/office/powerpoint/2010/main" val="318010667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dirty="0"/>
          </a:p>
        </p:txBody>
      </p:sp>
      <p:pic>
        <p:nvPicPr>
          <p:cNvPr id="4" name="3 Marcador de contenido" descr="Macromedia Flash Player 6"/>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a:stretch/>
        </p:blipFill>
        <p:spPr>
          <a:xfrm>
            <a:off x="1631504" y="16631"/>
            <a:ext cx="8964488" cy="6826324"/>
          </a:xfrm>
        </p:spPr>
      </p:pic>
      <p:sp>
        <p:nvSpPr>
          <p:cNvPr id="3" name="Rectángulo 2"/>
          <p:cNvSpPr/>
          <p:nvPr/>
        </p:nvSpPr>
        <p:spPr>
          <a:xfrm>
            <a:off x="6672064" y="5085184"/>
            <a:ext cx="1728192" cy="432048"/>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dirty="0"/>
          </a:p>
        </p:txBody>
      </p:sp>
      <p:sp>
        <p:nvSpPr>
          <p:cNvPr id="5" name="Rectángulo 4"/>
          <p:cNvSpPr/>
          <p:nvPr/>
        </p:nvSpPr>
        <p:spPr>
          <a:xfrm>
            <a:off x="9912424" y="16632"/>
            <a:ext cx="741078" cy="258007"/>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dirty="0"/>
          </a:p>
        </p:txBody>
      </p:sp>
      <p:sp>
        <p:nvSpPr>
          <p:cNvPr id="6" name="Rectángulo 5">
            <a:extLst>
              <a:ext uri="{FF2B5EF4-FFF2-40B4-BE49-F238E27FC236}">
                <a16:creationId xmlns:a16="http://schemas.microsoft.com/office/drawing/2014/main" id="{E31118D5-A2F2-CDE6-ADEB-FE3E696ACE6A}"/>
              </a:ext>
            </a:extLst>
          </p:cNvPr>
          <p:cNvSpPr/>
          <p:nvPr/>
        </p:nvSpPr>
        <p:spPr>
          <a:xfrm>
            <a:off x="1610506" y="6525345"/>
            <a:ext cx="741078" cy="258007"/>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dirty="0"/>
          </a:p>
        </p:txBody>
      </p:sp>
      <p:sp>
        <p:nvSpPr>
          <p:cNvPr id="7" name="Rectángulo 6">
            <a:extLst>
              <a:ext uri="{FF2B5EF4-FFF2-40B4-BE49-F238E27FC236}">
                <a16:creationId xmlns:a16="http://schemas.microsoft.com/office/drawing/2014/main" id="{B8AEF26A-E366-5E40-064D-C1931D6EAA95}"/>
              </a:ext>
            </a:extLst>
          </p:cNvPr>
          <p:cNvSpPr/>
          <p:nvPr/>
        </p:nvSpPr>
        <p:spPr>
          <a:xfrm>
            <a:off x="9819418" y="5013176"/>
            <a:ext cx="741078" cy="36004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dirty="0"/>
          </a:p>
        </p:txBody>
      </p:sp>
      <p:sp>
        <p:nvSpPr>
          <p:cNvPr id="8" name="CuadroTexto 7">
            <a:extLst>
              <a:ext uri="{FF2B5EF4-FFF2-40B4-BE49-F238E27FC236}">
                <a16:creationId xmlns:a16="http://schemas.microsoft.com/office/drawing/2014/main" id="{52DF845E-79B4-6F4C-5460-C651C3EDA680}"/>
              </a:ext>
            </a:extLst>
          </p:cNvPr>
          <p:cNvSpPr txBox="1"/>
          <p:nvPr/>
        </p:nvSpPr>
        <p:spPr>
          <a:xfrm>
            <a:off x="2999657" y="5517232"/>
            <a:ext cx="1265731" cy="369332"/>
          </a:xfrm>
          <a:prstGeom prst="rect">
            <a:avLst/>
          </a:prstGeom>
          <a:noFill/>
        </p:spPr>
        <p:txBody>
          <a:bodyPr wrap="none" rtlCol="0">
            <a:spAutoFit/>
          </a:bodyPr>
          <a:lstStyle/>
          <a:p>
            <a:r>
              <a:rPr lang="es-MX" dirty="0"/>
              <a:t>NFPA 55-18</a:t>
            </a:r>
          </a:p>
        </p:txBody>
      </p:sp>
      <p:pic>
        <p:nvPicPr>
          <p:cNvPr id="12" name="Imagen 11">
            <a:extLst>
              <a:ext uri="{FF2B5EF4-FFF2-40B4-BE49-F238E27FC236}">
                <a16:creationId xmlns:a16="http://schemas.microsoft.com/office/drawing/2014/main" id="{82279608-A8DE-2D2B-A965-CBE5097963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282" y="25931"/>
            <a:ext cx="12171717" cy="6858000"/>
          </a:xfrm>
          <a:prstGeom prst="rect">
            <a:avLst/>
          </a:prstGeom>
        </p:spPr>
      </p:pic>
      <p:pic>
        <p:nvPicPr>
          <p:cNvPr id="10" name="Picture 2">
            <a:extLst>
              <a:ext uri="{FF2B5EF4-FFF2-40B4-BE49-F238E27FC236}">
                <a16:creationId xmlns:a16="http://schemas.microsoft.com/office/drawing/2014/main" id="{D501AF66-3E41-C2F5-BD15-5A52D61BF68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1454"/>
          <a:stretch/>
        </p:blipFill>
        <p:spPr bwMode="auto">
          <a:xfrm>
            <a:off x="9819418" y="591554"/>
            <a:ext cx="1793462" cy="20422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83908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BBF2302D-358F-DB60-2D68-3033232AFE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336" y="86378"/>
            <a:ext cx="12072664" cy="6794483"/>
          </a:xfrm>
          <a:prstGeom prst="rect">
            <a:avLst/>
          </a:prstGeom>
        </p:spPr>
      </p:pic>
    </p:spTree>
    <p:extLst>
      <p:ext uri="{BB962C8B-B14F-4D97-AF65-F5344CB8AC3E}">
        <p14:creationId xmlns:p14="http://schemas.microsoft.com/office/powerpoint/2010/main" val="10038281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5F1B279A-BD97-EF40-71BF-D6B0C69F26AA}"/>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42114040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25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E8BFC0-278F-3B08-3BEB-C88D6F6D6E10}"/>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681DF3EF-D16F-36E6-5757-785278023848}"/>
              </a:ext>
            </a:extLst>
          </p:cNvPr>
          <p:cNvSpPr>
            <a:spLocks noGrp="1"/>
          </p:cNvSpPr>
          <p:nvPr>
            <p:ph type="title"/>
          </p:nvPr>
        </p:nvSpPr>
        <p:spPr/>
        <p:txBody>
          <a:bodyPr/>
          <a:lstStyle/>
          <a:p>
            <a:endParaRPr lang="es-MX" dirty="0"/>
          </a:p>
        </p:txBody>
      </p:sp>
      <p:pic>
        <p:nvPicPr>
          <p:cNvPr id="4" name="3 Marcador de contenido" descr="Macromedia Flash Player 6">
            <a:extLst>
              <a:ext uri="{FF2B5EF4-FFF2-40B4-BE49-F238E27FC236}">
                <a16:creationId xmlns:a16="http://schemas.microsoft.com/office/drawing/2014/main" id="{7ED3E501-307F-7924-2932-5799DB71B8C0}"/>
              </a:ext>
            </a:extLst>
          </p:cNvPr>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a:stretch/>
        </p:blipFill>
        <p:spPr>
          <a:xfrm>
            <a:off x="1631504" y="-12948"/>
            <a:ext cx="8964488" cy="6826324"/>
          </a:xfrm>
        </p:spPr>
      </p:pic>
      <p:sp>
        <p:nvSpPr>
          <p:cNvPr id="3" name="Rectángulo 2">
            <a:extLst>
              <a:ext uri="{FF2B5EF4-FFF2-40B4-BE49-F238E27FC236}">
                <a16:creationId xmlns:a16="http://schemas.microsoft.com/office/drawing/2014/main" id="{6FF2F472-5F27-6923-6C59-0C4E3C6CB036}"/>
              </a:ext>
            </a:extLst>
          </p:cNvPr>
          <p:cNvSpPr/>
          <p:nvPr/>
        </p:nvSpPr>
        <p:spPr>
          <a:xfrm>
            <a:off x="1963925" y="1140881"/>
            <a:ext cx="7715200" cy="47525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err="1"/>
              <a:t>tuber</a:t>
            </a:r>
            <a:endParaRPr lang="es-MX" dirty="0"/>
          </a:p>
        </p:txBody>
      </p:sp>
      <p:sp>
        <p:nvSpPr>
          <p:cNvPr id="6" name="Rectángulo 5">
            <a:extLst>
              <a:ext uri="{FF2B5EF4-FFF2-40B4-BE49-F238E27FC236}">
                <a16:creationId xmlns:a16="http://schemas.microsoft.com/office/drawing/2014/main" id="{210D8065-6CEE-35BD-79CC-A368E048C7A8}"/>
              </a:ext>
            </a:extLst>
          </p:cNvPr>
          <p:cNvSpPr/>
          <p:nvPr/>
        </p:nvSpPr>
        <p:spPr>
          <a:xfrm>
            <a:off x="7680177" y="5949281"/>
            <a:ext cx="2664297" cy="557583"/>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s-MX" sz="2800" i="1" dirty="0"/>
              <a:t>INSTALACIONES</a:t>
            </a:r>
          </a:p>
        </p:txBody>
      </p:sp>
      <p:sp>
        <p:nvSpPr>
          <p:cNvPr id="8" name="Rectángulo 7">
            <a:extLst>
              <a:ext uri="{FF2B5EF4-FFF2-40B4-BE49-F238E27FC236}">
                <a16:creationId xmlns:a16="http://schemas.microsoft.com/office/drawing/2014/main" id="{61F52CD5-CDFF-1BAD-3DE6-572B94656270}"/>
              </a:ext>
            </a:extLst>
          </p:cNvPr>
          <p:cNvSpPr/>
          <p:nvPr/>
        </p:nvSpPr>
        <p:spPr>
          <a:xfrm>
            <a:off x="9912424" y="16632"/>
            <a:ext cx="741078" cy="258007"/>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dirty="0"/>
          </a:p>
        </p:txBody>
      </p:sp>
      <p:sp>
        <p:nvSpPr>
          <p:cNvPr id="5" name="Rectángulo 4">
            <a:extLst>
              <a:ext uri="{FF2B5EF4-FFF2-40B4-BE49-F238E27FC236}">
                <a16:creationId xmlns:a16="http://schemas.microsoft.com/office/drawing/2014/main" id="{054AAB9B-A065-59D2-266B-C81740DC16A2}"/>
              </a:ext>
            </a:extLst>
          </p:cNvPr>
          <p:cNvSpPr/>
          <p:nvPr/>
        </p:nvSpPr>
        <p:spPr>
          <a:xfrm>
            <a:off x="1610506" y="6525345"/>
            <a:ext cx="741078" cy="258007"/>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dirty="0"/>
          </a:p>
        </p:txBody>
      </p:sp>
      <p:sp>
        <p:nvSpPr>
          <p:cNvPr id="9" name="Rectángulo 8">
            <a:extLst>
              <a:ext uri="{FF2B5EF4-FFF2-40B4-BE49-F238E27FC236}">
                <a16:creationId xmlns:a16="http://schemas.microsoft.com/office/drawing/2014/main" id="{74070CC3-4A4B-CF6D-7CD5-1CD5DA305E4E}"/>
              </a:ext>
            </a:extLst>
          </p:cNvPr>
          <p:cNvSpPr/>
          <p:nvPr/>
        </p:nvSpPr>
        <p:spPr>
          <a:xfrm>
            <a:off x="9984432" y="5013177"/>
            <a:ext cx="576064" cy="36004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dirty="0"/>
          </a:p>
        </p:txBody>
      </p:sp>
      <p:sp>
        <p:nvSpPr>
          <p:cNvPr id="14" name="CuadroTexto 13">
            <a:extLst>
              <a:ext uri="{FF2B5EF4-FFF2-40B4-BE49-F238E27FC236}">
                <a16:creationId xmlns:a16="http://schemas.microsoft.com/office/drawing/2014/main" id="{8312CC53-F84C-034B-2991-BE2836A3F44B}"/>
              </a:ext>
            </a:extLst>
          </p:cNvPr>
          <p:cNvSpPr txBox="1"/>
          <p:nvPr/>
        </p:nvSpPr>
        <p:spPr>
          <a:xfrm>
            <a:off x="5821525" y="1583076"/>
            <a:ext cx="2088232" cy="923330"/>
          </a:xfrm>
          <a:prstGeom prst="rect">
            <a:avLst/>
          </a:prstGeom>
          <a:noFill/>
        </p:spPr>
        <p:txBody>
          <a:bodyPr wrap="square" rtlCol="0">
            <a:spAutoFit/>
          </a:bodyPr>
          <a:lstStyle/>
          <a:p>
            <a:pPr algn="ctr"/>
            <a:r>
              <a:rPr lang="es-MX" dirty="0">
                <a:solidFill>
                  <a:schemeClr val="bg1"/>
                </a:solidFill>
              </a:rPr>
              <a:t>Generador electrolítico de hidrogeno gas</a:t>
            </a:r>
          </a:p>
        </p:txBody>
      </p:sp>
      <p:pic>
        <p:nvPicPr>
          <p:cNvPr id="11" name="Imagen 10">
            <a:extLst>
              <a:ext uri="{FF2B5EF4-FFF2-40B4-BE49-F238E27FC236}">
                <a16:creationId xmlns:a16="http://schemas.microsoft.com/office/drawing/2014/main" id="{9980F11C-415F-D7F5-A0C4-B6ED6684F4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76" y="-12948"/>
            <a:ext cx="12097344" cy="6826324"/>
          </a:xfrm>
          <a:prstGeom prst="rect">
            <a:avLst/>
          </a:prstGeom>
        </p:spPr>
      </p:pic>
    </p:spTree>
    <p:extLst>
      <p:ext uri="{BB962C8B-B14F-4D97-AF65-F5344CB8AC3E}">
        <p14:creationId xmlns:p14="http://schemas.microsoft.com/office/powerpoint/2010/main" val="15285259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1944C737-2C47-FEDD-C2E1-189D5C9ACA1B}"/>
              </a:ext>
            </a:extLst>
          </p:cNvPr>
          <p:cNvPicPr>
            <a:picLocks noChangeAspect="1"/>
          </p:cNvPicPr>
          <p:nvPr/>
        </p:nvPicPr>
        <p:blipFill>
          <a:blip r:embed="rId2"/>
          <a:stretch>
            <a:fillRect/>
          </a:stretch>
        </p:blipFill>
        <p:spPr>
          <a:xfrm>
            <a:off x="-1288098" y="0"/>
            <a:ext cx="13480098" cy="6858000"/>
          </a:xfrm>
          <a:prstGeom prst="rect">
            <a:avLst/>
          </a:prstGeom>
        </p:spPr>
      </p:pic>
    </p:spTree>
    <p:extLst>
      <p:ext uri="{BB962C8B-B14F-4D97-AF65-F5344CB8AC3E}">
        <p14:creationId xmlns:p14="http://schemas.microsoft.com/office/powerpoint/2010/main" val="3485161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25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8686800" cy="320040"/>
          </a:xfrm>
          <a:prstGeom prst="rect">
            <a:avLst/>
          </a:prstGeom>
          <a:noFill/>
          <a:ln/>
        </p:spPr>
        <p:txBody>
          <a:bodyPr wrap="square" rtlCol="0" anchor="ctr"/>
          <a:lstStyle/>
          <a:p>
            <a:pPr marL="0" indent="0">
              <a:buNone/>
            </a:pPr>
            <a:r>
              <a:rPr lang="en-US" sz="1200" kern="0" spc="200" dirty="0">
                <a:solidFill>
                  <a:srgbClr val="5B6B7F"/>
                </a:solidFill>
                <a:latin typeface="Georgia" pitchFamily="34" charset="0"/>
                <a:ea typeface="Georgia" pitchFamily="34" charset="-122"/>
                <a:cs typeface="Georgia" pitchFamily="34" charset="-120"/>
              </a:rPr>
              <a:t>APLICACIONES INDUSTRIALES</a:t>
            </a:r>
            <a:endParaRPr lang="en-US" sz="1200" dirty="0"/>
          </a:p>
        </p:txBody>
      </p:sp>
      <p:sp>
        <p:nvSpPr>
          <p:cNvPr id="3" name="Text 1"/>
          <p:cNvSpPr/>
          <p:nvPr/>
        </p:nvSpPr>
        <p:spPr>
          <a:xfrm>
            <a:off x="548640" y="685800"/>
            <a:ext cx="11064240" cy="822960"/>
          </a:xfrm>
          <a:prstGeom prst="rect">
            <a:avLst/>
          </a:prstGeom>
          <a:noFill/>
          <a:ln/>
        </p:spPr>
        <p:txBody>
          <a:bodyPr wrap="square" rtlCol="0" anchor="ctr"/>
          <a:lstStyle/>
          <a:p>
            <a:pPr marL="0" indent="0">
              <a:buNone/>
            </a:pPr>
            <a:r>
              <a:rPr lang="en-US" sz="2800" b="1" dirty="0">
                <a:solidFill>
                  <a:srgbClr val="0B2545"/>
                </a:solidFill>
                <a:latin typeface="Georgia" pitchFamily="34" charset="0"/>
                <a:ea typeface="Georgia" pitchFamily="34" charset="-122"/>
                <a:cs typeface="Georgia" pitchFamily="34" charset="-120"/>
              </a:rPr>
              <a:t>Procesos térmicos: blending con gas natural</a:t>
            </a:r>
            <a:endParaRPr lang="en-US" sz="2800" dirty="0"/>
          </a:p>
        </p:txBody>
      </p:sp>
      <p:sp>
        <p:nvSpPr>
          <p:cNvPr id="4" name="Text 2"/>
          <p:cNvSpPr/>
          <p:nvPr/>
        </p:nvSpPr>
        <p:spPr>
          <a:xfrm>
            <a:off x="548640" y="1691640"/>
            <a:ext cx="11064240" cy="1005840"/>
          </a:xfrm>
          <a:prstGeom prst="rect">
            <a:avLst/>
          </a:prstGeom>
          <a:noFill/>
          <a:ln/>
        </p:spPr>
        <p:txBody>
          <a:bodyPr wrap="square" rtlCol="0" anchor="ctr"/>
          <a:lstStyle/>
          <a:p>
            <a:pPr marL="0" indent="0">
              <a:lnSpc>
                <a:spcPct val="130000"/>
              </a:lnSpc>
              <a:buNone/>
            </a:pPr>
            <a:r>
              <a:rPr lang="en-US" sz="1400" dirty="0">
                <a:solidFill>
                  <a:srgbClr val="1B2430"/>
                </a:solidFill>
                <a:latin typeface="Georgia" pitchFamily="34" charset="0"/>
                <a:ea typeface="Georgia" pitchFamily="34" charset="-122"/>
                <a:cs typeface="Georgia" pitchFamily="34" charset="-120"/>
              </a:rPr>
              <a:t>Consiste en mezclar el H₂ verde con gas natural en una línea o ducto. Es seguro, técnica y económicamente viable mezclar hasta 20% de H₂ en gas natural sin necesidad de modificaciones en la infraestructura existente.</a:t>
            </a:r>
            <a:endParaRPr lang="en-US" sz="1400" dirty="0"/>
          </a:p>
        </p:txBody>
      </p:sp>
      <p:sp>
        <p:nvSpPr>
          <p:cNvPr id="5" name="Shape 3"/>
          <p:cNvSpPr/>
          <p:nvPr/>
        </p:nvSpPr>
        <p:spPr>
          <a:xfrm>
            <a:off x="548640" y="2926080"/>
            <a:ext cx="3931920" cy="2286000"/>
          </a:xfrm>
          <a:prstGeom prst="rect">
            <a:avLst/>
          </a:prstGeom>
          <a:solidFill>
            <a:srgbClr val="0B2545"/>
          </a:solidFill>
          <a:ln/>
        </p:spPr>
        <p:txBody>
          <a:bodyPr/>
          <a:lstStyle/>
          <a:p>
            <a:endParaRPr lang="es-MX"/>
          </a:p>
        </p:txBody>
      </p:sp>
      <p:sp>
        <p:nvSpPr>
          <p:cNvPr id="6" name="Text 4"/>
          <p:cNvSpPr/>
          <p:nvPr/>
        </p:nvSpPr>
        <p:spPr>
          <a:xfrm>
            <a:off x="822960" y="3200400"/>
            <a:ext cx="3383280" cy="914400"/>
          </a:xfrm>
          <a:prstGeom prst="rect">
            <a:avLst/>
          </a:prstGeom>
          <a:noFill/>
          <a:ln/>
        </p:spPr>
        <p:txBody>
          <a:bodyPr wrap="square" rtlCol="0" anchor="ctr"/>
          <a:lstStyle/>
          <a:p>
            <a:pPr marL="0" indent="0">
              <a:buNone/>
            </a:pPr>
            <a:r>
              <a:rPr lang="en-US" sz="3600" b="1" dirty="0">
                <a:solidFill>
                  <a:srgbClr val="4F8F6B"/>
                </a:solidFill>
                <a:latin typeface="Georgia" pitchFamily="34" charset="0"/>
                <a:ea typeface="Georgia" pitchFamily="34" charset="-122"/>
                <a:cs typeface="Georgia" pitchFamily="34" charset="-120"/>
              </a:rPr>
              <a:t>Hasta 20%</a:t>
            </a:r>
            <a:endParaRPr lang="en-US" sz="3600" dirty="0"/>
          </a:p>
        </p:txBody>
      </p:sp>
      <p:sp>
        <p:nvSpPr>
          <p:cNvPr id="7" name="Text 5"/>
          <p:cNvSpPr/>
          <p:nvPr/>
        </p:nvSpPr>
        <p:spPr>
          <a:xfrm>
            <a:off x="822960" y="4160520"/>
            <a:ext cx="3383280" cy="914400"/>
          </a:xfrm>
          <a:prstGeom prst="rect">
            <a:avLst/>
          </a:prstGeom>
          <a:noFill/>
          <a:ln/>
        </p:spPr>
        <p:txBody>
          <a:bodyPr wrap="square" rtlCol="0" anchor="ctr"/>
          <a:lstStyle/>
          <a:p>
            <a:pPr marL="0" indent="0">
              <a:lnSpc>
                <a:spcPct val="125000"/>
              </a:lnSpc>
              <a:buNone/>
            </a:pPr>
            <a:r>
              <a:rPr lang="en-US" sz="1250" dirty="0">
                <a:solidFill>
                  <a:srgbClr val="C7CDD6"/>
                </a:solidFill>
                <a:latin typeface="Georgia" pitchFamily="34" charset="0"/>
                <a:ea typeface="Georgia" pitchFamily="34" charset="-122"/>
                <a:cs typeface="Georgia" pitchFamily="34" charset="-120"/>
              </a:rPr>
              <a:t>de H₂ en gas natural, sin modificar la infraestructura existente</a:t>
            </a:r>
            <a:endParaRPr lang="en-US" sz="1250" dirty="0"/>
          </a:p>
        </p:txBody>
      </p:sp>
      <p:sp>
        <p:nvSpPr>
          <p:cNvPr id="8" name="Text 6"/>
          <p:cNvSpPr/>
          <p:nvPr/>
        </p:nvSpPr>
        <p:spPr>
          <a:xfrm>
            <a:off x="4754880" y="2926080"/>
            <a:ext cx="5486400" cy="365760"/>
          </a:xfrm>
          <a:prstGeom prst="rect">
            <a:avLst/>
          </a:prstGeom>
          <a:noFill/>
          <a:ln/>
        </p:spPr>
        <p:txBody>
          <a:bodyPr wrap="square" rtlCol="0" anchor="ctr"/>
          <a:lstStyle/>
          <a:p>
            <a:pPr marL="0" indent="0">
              <a:buNone/>
            </a:pPr>
            <a:r>
              <a:rPr lang="en-US" sz="1300" b="1" dirty="0">
                <a:solidFill>
                  <a:srgbClr val="0B2545"/>
                </a:solidFill>
                <a:latin typeface="Georgia" pitchFamily="34" charset="0"/>
                <a:ea typeface="Georgia" pitchFamily="34" charset="-122"/>
                <a:cs typeface="Georgia" pitchFamily="34" charset="-120"/>
              </a:rPr>
              <a:t>Aplicable en industrias con:</a:t>
            </a:r>
            <a:endParaRPr lang="en-US" sz="1300" dirty="0"/>
          </a:p>
        </p:txBody>
      </p:sp>
      <p:sp>
        <p:nvSpPr>
          <p:cNvPr id="9" name="Shape 7"/>
          <p:cNvSpPr/>
          <p:nvPr/>
        </p:nvSpPr>
        <p:spPr>
          <a:xfrm>
            <a:off x="4754880" y="3502152"/>
            <a:ext cx="91440" cy="91440"/>
          </a:xfrm>
          <a:prstGeom prst="ellipse">
            <a:avLst/>
          </a:prstGeom>
          <a:solidFill>
            <a:srgbClr val="4F8F6B"/>
          </a:solidFill>
          <a:ln/>
        </p:spPr>
        <p:txBody>
          <a:bodyPr/>
          <a:lstStyle/>
          <a:p>
            <a:endParaRPr lang="es-MX"/>
          </a:p>
        </p:txBody>
      </p:sp>
      <p:sp>
        <p:nvSpPr>
          <p:cNvPr id="10" name="Text 8"/>
          <p:cNvSpPr/>
          <p:nvPr/>
        </p:nvSpPr>
        <p:spPr>
          <a:xfrm>
            <a:off x="4983480" y="3374136"/>
            <a:ext cx="5029200" cy="365760"/>
          </a:xfrm>
          <a:prstGeom prst="rect">
            <a:avLst/>
          </a:prstGeom>
          <a:noFill/>
          <a:ln/>
        </p:spPr>
        <p:txBody>
          <a:bodyPr wrap="square" rtlCol="0" anchor="ctr"/>
          <a:lstStyle/>
          <a:p>
            <a:pPr marL="0" indent="0">
              <a:buNone/>
            </a:pPr>
            <a:r>
              <a:rPr lang="en-US" sz="1250" dirty="0">
                <a:solidFill>
                  <a:srgbClr val="5B6B7F"/>
                </a:solidFill>
                <a:latin typeface="Georgia" pitchFamily="34" charset="0"/>
                <a:ea typeface="Georgia" pitchFamily="34" charset="-122"/>
                <a:cs typeface="Georgia" pitchFamily="34" charset="-120"/>
              </a:rPr>
              <a:t>Calderas</a:t>
            </a:r>
            <a:endParaRPr lang="en-US" sz="1250" dirty="0"/>
          </a:p>
        </p:txBody>
      </p:sp>
      <p:sp>
        <p:nvSpPr>
          <p:cNvPr id="11" name="Shape 9"/>
          <p:cNvSpPr/>
          <p:nvPr/>
        </p:nvSpPr>
        <p:spPr>
          <a:xfrm>
            <a:off x="4754880" y="3886200"/>
            <a:ext cx="91440" cy="91440"/>
          </a:xfrm>
          <a:prstGeom prst="ellipse">
            <a:avLst/>
          </a:prstGeom>
          <a:solidFill>
            <a:srgbClr val="4F8F6B"/>
          </a:solidFill>
          <a:ln/>
        </p:spPr>
        <p:txBody>
          <a:bodyPr/>
          <a:lstStyle/>
          <a:p>
            <a:endParaRPr lang="es-MX"/>
          </a:p>
        </p:txBody>
      </p:sp>
      <p:sp>
        <p:nvSpPr>
          <p:cNvPr id="12" name="Text 10"/>
          <p:cNvSpPr/>
          <p:nvPr/>
        </p:nvSpPr>
        <p:spPr>
          <a:xfrm>
            <a:off x="4983480" y="3758184"/>
            <a:ext cx="5029200" cy="365760"/>
          </a:xfrm>
          <a:prstGeom prst="rect">
            <a:avLst/>
          </a:prstGeom>
          <a:noFill/>
          <a:ln/>
        </p:spPr>
        <p:txBody>
          <a:bodyPr wrap="square" rtlCol="0" anchor="ctr"/>
          <a:lstStyle/>
          <a:p>
            <a:pPr marL="0" indent="0">
              <a:buNone/>
            </a:pPr>
            <a:r>
              <a:rPr lang="en-US" sz="1250" dirty="0">
                <a:solidFill>
                  <a:srgbClr val="5B6B7F"/>
                </a:solidFill>
                <a:latin typeface="Georgia" pitchFamily="34" charset="0"/>
                <a:ea typeface="Georgia" pitchFamily="34" charset="-122"/>
                <a:cs typeface="Georgia" pitchFamily="34" charset="-120"/>
              </a:rPr>
              <a:t>Hornos industriales</a:t>
            </a:r>
            <a:endParaRPr lang="en-US" sz="1250" dirty="0"/>
          </a:p>
        </p:txBody>
      </p:sp>
      <p:sp>
        <p:nvSpPr>
          <p:cNvPr id="13" name="Shape 11"/>
          <p:cNvSpPr/>
          <p:nvPr/>
        </p:nvSpPr>
        <p:spPr>
          <a:xfrm>
            <a:off x="4754880" y="4270248"/>
            <a:ext cx="91440" cy="91440"/>
          </a:xfrm>
          <a:prstGeom prst="ellipse">
            <a:avLst/>
          </a:prstGeom>
          <a:solidFill>
            <a:srgbClr val="4F8F6B"/>
          </a:solidFill>
          <a:ln/>
        </p:spPr>
        <p:txBody>
          <a:bodyPr/>
          <a:lstStyle/>
          <a:p>
            <a:endParaRPr lang="es-MX"/>
          </a:p>
        </p:txBody>
      </p:sp>
      <p:sp>
        <p:nvSpPr>
          <p:cNvPr id="14" name="Text 12"/>
          <p:cNvSpPr/>
          <p:nvPr/>
        </p:nvSpPr>
        <p:spPr>
          <a:xfrm>
            <a:off x="4983480" y="4142232"/>
            <a:ext cx="5029200" cy="365760"/>
          </a:xfrm>
          <a:prstGeom prst="rect">
            <a:avLst/>
          </a:prstGeom>
          <a:noFill/>
          <a:ln/>
        </p:spPr>
        <p:txBody>
          <a:bodyPr wrap="square" rtlCol="0" anchor="ctr"/>
          <a:lstStyle/>
          <a:p>
            <a:pPr marL="0" indent="0">
              <a:buNone/>
            </a:pPr>
            <a:r>
              <a:rPr lang="en-US" sz="1250" dirty="0">
                <a:solidFill>
                  <a:srgbClr val="5B6B7F"/>
                </a:solidFill>
                <a:latin typeface="Georgia" pitchFamily="34" charset="0"/>
                <a:ea typeface="Georgia" pitchFamily="34" charset="-122"/>
                <a:cs typeface="Georgia" pitchFamily="34" charset="-120"/>
              </a:rPr>
              <a:t>Secadoras industriales</a:t>
            </a:r>
            <a:endParaRPr lang="en-US" sz="1250" dirty="0"/>
          </a:p>
        </p:txBody>
      </p:sp>
      <p:sp>
        <p:nvSpPr>
          <p:cNvPr id="15" name="Shape 13"/>
          <p:cNvSpPr/>
          <p:nvPr/>
        </p:nvSpPr>
        <p:spPr>
          <a:xfrm>
            <a:off x="4754880" y="4654296"/>
            <a:ext cx="91440" cy="91440"/>
          </a:xfrm>
          <a:prstGeom prst="ellipse">
            <a:avLst/>
          </a:prstGeom>
          <a:solidFill>
            <a:srgbClr val="4F8F6B"/>
          </a:solidFill>
          <a:ln/>
        </p:spPr>
        <p:txBody>
          <a:bodyPr/>
          <a:lstStyle/>
          <a:p>
            <a:endParaRPr lang="es-MX"/>
          </a:p>
        </p:txBody>
      </p:sp>
      <p:sp>
        <p:nvSpPr>
          <p:cNvPr id="16" name="Text 14"/>
          <p:cNvSpPr/>
          <p:nvPr/>
        </p:nvSpPr>
        <p:spPr>
          <a:xfrm>
            <a:off x="4983480" y="4526280"/>
            <a:ext cx="5029200" cy="365760"/>
          </a:xfrm>
          <a:prstGeom prst="rect">
            <a:avLst/>
          </a:prstGeom>
          <a:noFill/>
          <a:ln/>
        </p:spPr>
        <p:txBody>
          <a:bodyPr wrap="square" rtlCol="0" anchor="ctr"/>
          <a:lstStyle/>
          <a:p>
            <a:pPr marL="0" indent="0">
              <a:buNone/>
            </a:pPr>
            <a:r>
              <a:rPr lang="en-US" sz="1250" dirty="0">
                <a:solidFill>
                  <a:srgbClr val="5B6B7F"/>
                </a:solidFill>
                <a:latin typeface="Georgia" pitchFamily="34" charset="0"/>
                <a:ea typeface="Georgia" pitchFamily="34" charset="-122"/>
                <a:cs typeface="Georgia" pitchFamily="34" charset="-120"/>
              </a:rPr>
              <a:t>Sistemas de agua caliente</a:t>
            </a:r>
            <a:endParaRPr lang="en-US" sz="1250" dirty="0"/>
          </a:p>
        </p:txBody>
      </p:sp>
      <p:sp>
        <p:nvSpPr>
          <p:cNvPr id="17" name="Shape 15"/>
          <p:cNvSpPr/>
          <p:nvPr/>
        </p:nvSpPr>
        <p:spPr>
          <a:xfrm>
            <a:off x="4754880" y="5038344"/>
            <a:ext cx="91440" cy="91440"/>
          </a:xfrm>
          <a:prstGeom prst="ellipse">
            <a:avLst/>
          </a:prstGeom>
          <a:solidFill>
            <a:srgbClr val="4F8F6B"/>
          </a:solidFill>
          <a:ln/>
        </p:spPr>
        <p:txBody>
          <a:bodyPr/>
          <a:lstStyle/>
          <a:p>
            <a:endParaRPr lang="es-MX"/>
          </a:p>
        </p:txBody>
      </p:sp>
      <p:sp>
        <p:nvSpPr>
          <p:cNvPr id="18" name="Text 16"/>
          <p:cNvSpPr/>
          <p:nvPr/>
        </p:nvSpPr>
        <p:spPr>
          <a:xfrm>
            <a:off x="4983480" y="4910328"/>
            <a:ext cx="5029200" cy="365760"/>
          </a:xfrm>
          <a:prstGeom prst="rect">
            <a:avLst/>
          </a:prstGeom>
          <a:noFill/>
          <a:ln/>
        </p:spPr>
        <p:txBody>
          <a:bodyPr wrap="square" rtlCol="0" anchor="ctr"/>
          <a:lstStyle/>
          <a:p>
            <a:pPr marL="0" indent="0">
              <a:buNone/>
            </a:pPr>
            <a:r>
              <a:rPr lang="en-US" sz="1250" dirty="0">
                <a:solidFill>
                  <a:srgbClr val="5B6B7F"/>
                </a:solidFill>
                <a:latin typeface="Georgia" pitchFamily="34" charset="0"/>
                <a:ea typeface="Georgia" pitchFamily="34" charset="-122"/>
                <a:cs typeface="Georgia" pitchFamily="34" charset="-120"/>
              </a:rPr>
              <a:t>Turbinas de gas</a:t>
            </a:r>
            <a:endParaRPr lang="en-US" sz="1250" dirty="0"/>
          </a:p>
        </p:txBody>
      </p:sp>
      <p:sp>
        <p:nvSpPr>
          <p:cNvPr id="19" name="Shape 17"/>
          <p:cNvSpPr/>
          <p:nvPr/>
        </p:nvSpPr>
        <p:spPr>
          <a:xfrm>
            <a:off x="4754880" y="5422392"/>
            <a:ext cx="91440" cy="91440"/>
          </a:xfrm>
          <a:prstGeom prst="ellipse">
            <a:avLst/>
          </a:prstGeom>
          <a:solidFill>
            <a:srgbClr val="4F8F6B"/>
          </a:solidFill>
          <a:ln/>
        </p:spPr>
        <p:txBody>
          <a:bodyPr/>
          <a:lstStyle/>
          <a:p>
            <a:endParaRPr lang="es-MX"/>
          </a:p>
        </p:txBody>
      </p:sp>
      <p:sp>
        <p:nvSpPr>
          <p:cNvPr id="20" name="Text 18"/>
          <p:cNvSpPr/>
          <p:nvPr/>
        </p:nvSpPr>
        <p:spPr>
          <a:xfrm>
            <a:off x="4983480" y="5294376"/>
            <a:ext cx="5029200" cy="365760"/>
          </a:xfrm>
          <a:prstGeom prst="rect">
            <a:avLst/>
          </a:prstGeom>
          <a:noFill/>
          <a:ln/>
        </p:spPr>
        <p:txBody>
          <a:bodyPr wrap="square" rtlCol="0" anchor="ctr"/>
          <a:lstStyle/>
          <a:p>
            <a:pPr marL="0" indent="0">
              <a:buNone/>
            </a:pPr>
            <a:r>
              <a:rPr lang="en-US" sz="1250" dirty="0">
                <a:solidFill>
                  <a:srgbClr val="5B6B7F"/>
                </a:solidFill>
                <a:latin typeface="Georgia" pitchFamily="34" charset="0"/>
                <a:ea typeface="Georgia" pitchFamily="34" charset="-122"/>
                <a:cs typeface="Georgia" pitchFamily="34" charset="-120"/>
              </a:rPr>
              <a:t>Plantas de cogeneración</a:t>
            </a:r>
            <a:endParaRPr lang="en-US" sz="1250" dirty="0"/>
          </a:p>
        </p:txBody>
      </p:sp>
      <p:sp>
        <p:nvSpPr>
          <p:cNvPr id="21" name="Text 19"/>
          <p:cNvSpPr/>
          <p:nvPr/>
        </p:nvSpPr>
        <p:spPr>
          <a:xfrm>
            <a:off x="548640" y="6309360"/>
            <a:ext cx="5486400" cy="274320"/>
          </a:xfrm>
          <a:prstGeom prst="rect">
            <a:avLst/>
          </a:prstGeom>
          <a:noFill/>
          <a:ln/>
        </p:spPr>
        <p:txBody>
          <a:bodyPr wrap="square" rtlCol="0" anchor="ctr"/>
          <a:lstStyle/>
          <a:p>
            <a:pPr marL="0" indent="0">
              <a:buNone/>
            </a:pPr>
            <a:r>
              <a:rPr lang="en-US" sz="1000" i="1" dirty="0">
                <a:solidFill>
                  <a:srgbClr val="8C97A8"/>
                </a:solidFill>
                <a:latin typeface="Georgia" pitchFamily="34" charset="0"/>
                <a:ea typeface="Georgia" pitchFamily="34" charset="-122"/>
                <a:cs typeface="Georgia" pitchFamily="34" charset="-120"/>
              </a:rPr>
              <a:t>Fuente: Bosch.</a:t>
            </a:r>
            <a:endParaRPr lang="en-US" sz="1000" dirty="0"/>
          </a:p>
        </p:txBody>
      </p:sp>
      <p:pic>
        <p:nvPicPr>
          <p:cNvPr id="25" name="Picture 4" descr="Caldera de vapor UL-S de Bosch - la más vendida en todo el mundo">
            <a:extLst>
              <a:ext uri="{FF2B5EF4-FFF2-40B4-BE49-F238E27FC236}">
                <a16:creationId xmlns:a16="http://schemas.microsoft.com/office/drawing/2014/main" id="{0A524B7D-F874-EEFC-2F07-949BFA655E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7880" y="3374136"/>
            <a:ext cx="4237880" cy="242572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8686800" cy="320040"/>
          </a:xfrm>
          <a:prstGeom prst="rect">
            <a:avLst/>
          </a:prstGeom>
          <a:noFill/>
          <a:ln/>
        </p:spPr>
        <p:txBody>
          <a:bodyPr wrap="square" rtlCol="0" anchor="ctr"/>
          <a:lstStyle/>
          <a:p>
            <a:pPr marL="0" indent="0">
              <a:buNone/>
            </a:pPr>
            <a:r>
              <a:rPr lang="en-US" sz="1200" kern="0" spc="200" dirty="0">
                <a:solidFill>
                  <a:srgbClr val="5B6B7F"/>
                </a:solidFill>
                <a:latin typeface="Georgia" pitchFamily="34" charset="0"/>
                <a:ea typeface="Georgia" pitchFamily="34" charset="-122"/>
                <a:cs typeface="Georgia" pitchFamily="34" charset="-120"/>
              </a:rPr>
              <a:t>APLICACIONES INDUSTRIALES</a:t>
            </a:r>
            <a:endParaRPr lang="en-US" sz="1200" dirty="0"/>
          </a:p>
        </p:txBody>
      </p:sp>
      <p:sp>
        <p:nvSpPr>
          <p:cNvPr id="3" name="Text 1"/>
          <p:cNvSpPr/>
          <p:nvPr/>
        </p:nvSpPr>
        <p:spPr>
          <a:xfrm>
            <a:off x="548640" y="685800"/>
            <a:ext cx="11064240" cy="822960"/>
          </a:xfrm>
          <a:prstGeom prst="rect">
            <a:avLst/>
          </a:prstGeom>
          <a:noFill/>
          <a:ln/>
        </p:spPr>
        <p:txBody>
          <a:bodyPr wrap="square" rtlCol="0" anchor="ctr"/>
          <a:lstStyle/>
          <a:p>
            <a:pPr marL="0" indent="0">
              <a:buNone/>
            </a:pPr>
            <a:r>
              <a:rPr lang="en-US" sz="2800" b="1" dirty="0">
                <a:solidFill>
                  <a:srgbClr val="0B2545"/>
                </a:solidFill>
                <a:latin typeface="Georgia" pitchFamily="34" charset="0"/>
                <a:ea typeface="Georgia" pitchFamily="34" charset="-122"/>
                <a:cs typeface="Georgia" pitchFamily="34" charset="-120"/>
              </a:rPr>
              <a:t>Procesos de altas temperaturas</a:t>
            </a:r>
            <a:endParaRPr lang="en-US" sz="2800" dirty="0"/>
          </a:p>
        </p:txBody>
      </p:sp>
      <p:sp>
        <p:nvSpPr>
          <p:cNvPr id="4" name="Text 2"/>
          <p:cNvSpPr/>
          <p:nvPr/>
        </p:nvSpPr>
        <p:spPr>
          <a:xfrm>
            <a:off x="548640" y="1691640"/>
            <a:ext cx="11064240" cy="914400"/>
          </a:xfrm>
          <a:prstGeom prst="rect">
            <a:avLst/>
          </a:prstGeom>
          <a:noFill/>
          <a:ln/>
        </p:spPr>
        <p:txBody>
          <a:bodyPr wrap="square" rtlCol="0" anchor="ctr"/>
          <a:lstStyle/>
          <a:p>
            <a:pPr marL="0" indent="0">
              <a:lnSpc>
                <a:spcPct val="130000"/>
              </a:lnSpc>
              <a:buNone/>
            </a:pPr>
            <a:r>
              <a:rPr lang="en-US" sz="1400" dirty="0">
                <a:solidFill>
                  <a:srgbClr val="1B2430"/>
                </a:solidFill>
                <a:latin typeface="Georgia" pitchFamily="34" charset="0"/>
                <a:ea typeface="Georgia" pitchFamily="34" charset="-122"/>
                <a:cs typeface="Georgia" pitchFamily="34" charset="-120"/>
              </a:rPr>
              <a:t>El hidrógeno verde puede reemplazar al gas natural u otros combustibles en procesos térmicos de alta temperatura: la temperatura adiabática de su flama puede alcanzar hasta 2,200 °C.</a:t>
            </a:r>
            <a:endParaRPr lang="en-US" sz="1400" dirty="0"/>
          </a:p>
        </p:txBody>
      </p:sp>
      <p:sp>
        <p:nvSpPr>
          <p:cNvPr id="5" name="Shape 3"/>
          <p:cNvSpPr/>
          <p:nvPr/>
        </p:nvSpPr>
        <p:spPr>
          <a:xfrm>
            <a:off x="548640" y="2880360"/>
            <a:ext cx="3931920" cy="1417320"/>
          </a:xfrm>
          <a:prstGeom prst="rect">
            <a:avLst/>
          </a:prstGeom>
          <a:solidFill>
            <a:srgbClr val="0B2545"/>
          </a:solidFill>
          <a:ln/>
        </p:spPr>
        <p:txBody>
          <a:bodyPr/>
          <a:lstStyle/>
          <a:p>
            <a:endParaRPr lang="es-MX"/>
          </a:p>
        </p:txBody>
      </p:sp>
      <p:sp>
        <p:nvSpPr>
          <p:cNvPr id="6" name="Text 4"/>
          <p:cNvSpPr/>
          <p:nvPr/>
        </p:nvSpPr>
        <p:spPr>
          <a:xfrm>
            <a:off x="822960" y="3063240"/>
            <a:ext cx="3383280" cy="640080"/>
          </a:xfrm>
          <a:prstGeom prst="rect">
            <a:avLst/>
          </a:prstGeom>
          <a:noFill/>
          <a:ln/>
        </p:spPr>
        <p:txBody>
          <a:bodyPr wrap="square" rtlCol="0" anchor="ctr"/>
          <a:lstStyle/>
          <a:p>
            <a:pPr marL="0" indent="0">
              <a:buNone/>
            </a:pPr>
            <a:r>
              <a:rPr lang="en-US" sz="3000" b="1" dirty="0">
                <a:solidFill>
                  <a:srgbClr val="4F8F6B"/>
                </a:solidFill>
                <a:latin typeface="Georgia" pitchFamily="34" charset="0"/>
                <a:ea typeface="Georgia" pitchFamily="34" charset="-122"/>
                <a:cs typeface="Georgia" pitchFamily="34" charset="-120"/>
              </a:rPr>
              <a:t>2,200 °C</a:t>
            </a:r>
            <a:endParaRPr lang="en-US" sz="3000" dirty="0"/>
          </a:p>
        </p:txBody>
      </p:sp>
      <p:sp>
        <p:nvSpPr>
          <p:cNvPr id="7" name="Text 5"/>
          <p:cNvSpPr/>
          <p:nvPr/>
        </p:nvSpPr>
        <p:spPr>
          <a:xfrm>
            <a:off x="822960" y="3703320"/>
            <a:ext cx="3383280" cy="548640"/>
          </a:xfrm>
          <a:prstGeom prst="rect">
            <a:avLst/>
          </a:prstGeom>
          <a:noFill/>
          <a:ln/>
        </p:spPr>
        <p:txBody>
          <a:bodyPr wrap="square" rtlCol="0" anchor="ctr"/>
          <a:lstStyle/>
          <a:p>
            <a:pPr marL="0" indent="0">
              <a:buNone/>
            </a:pPr>
            <a:r>
              <a:rPr lang="en-US" sz="1100" dirty="0">
                <a:solidFill>
                  <a:srgbClr val="C7CDD6"/>
                </a:solidFill>
                <a:latin typeface="Georgia" pitchFamily="34" charset="0"/>
                <a:ea typeface="Georgia" pitchFamily="34" charset="-122"/>
                <a:cs typeface="Georgia" pitchFamily="34" charset="-120"/>
              </a:rPr>
              <a:t>temperatura adiabática de flama alcanzable con H₂</a:t>
            </a:r>
            <a:endParaRPr lang="en-US" sz="1100" dirty="0"/>
          </a:p>
        </p:txBody>
      </p:sp>
      <p:sp>
        <p:nvSpPr>
          <p:cNvPr id="8" name="Text 6"/>
          <p:cNvSpPr/>
          <p:nvPr/>
        </p:nvSpPr>
        <p:spPr>
          <a:xfrm>
            <a:off x="4754880" y="2880360"/>
            <a:ext cx="5486400" cy="365760"/>
          </a:xfrm>
          <a:prstGeom prst="rect">
            <a:avLst/>
          </a:prstGeom>
          <a:noFill/>
          <a:ln/>
        </p:spPr>
        <p:txBody>
          <a:bodyPr wrap="square" rtlCol="0" anchor="ctr"/>
          <a:lstStyle/>
          <a:p>
            <a:pPr marL="0" indent="0">
              <a:buNone/>
            </a:pPr>
            <a:r>
              <a:rPr lang="en-US" sz="1300" b="1" dirty="0">
                <a:solidFill>
                  <a:srgbClr val="0B2545"/>
                </a:solidFill>
                <a:latin typeface="Georgia" pitchFamily="34" charset="0"/>
                <a:ea typeface="Georgia" pitchFamily="34" charset="-122"/>
                <a:cs typeface="Georgia" pitchFamily="34" charset="-120"/>
              </a:rPr>
              <a:t>Aplicable en industrias con:</a:t>
            </a:r>
            <a:endParaRPr lang="en-US" sz="1300" dirty="0"/>
          </a:p>
        </p:txBody>
      </p:sp>
      <p:sp>
        <p:nvSpPr>
          <p:cNvPr id="9" name="Shape 7"/>
          <p:cNvSpPr/>
          <p:nvPr/>
        </p:nvSpPr>
        <p:spPr>
          <a:xfrm>
            <a:off x="4754880" y="3410712"/>
            <a:ext cx="91440" cy="91440"/>
          </a:xfrm>
          <a:prstGeom prst="ellipse">
            <a:avLst/>
          </a:prstGeom>
          <a:solidFill>
            <a:srgbClr val="4F8F6B"/>
          </a:solidFill>
          <a:ln/>
        </p:spPr>
        <p:txBody>
          <a:bodyPr/>
          <a:lstStyle/>
          <a:p>
            <a:endParaRPr lang="es-MX"/>
          </a:p>
        </p:txBody>
      </p:sp>
      <p:sp>
        <p:nvSpPr>
          <p:cNvPr id="10" name="Text 8"/>
          <p:cNvSpPr/>
          <p:nvPr/>
        </p:nvSpPr>
        <p:spPr>
          <a:xfrm>
            <a:off x="4983480" y="3282696"/>
            <a:ext cx="5029200" cy="365760"/>
          </a:xfrm>
          <a:prstGeom prst="rect">
            <a:avLst/>
          </a:prstGeom>
          <a:noFill/>
          <a:ln/>
        </p:spPr>
        <p:txBody>
          <a:bodyPr wrap="square" rtlCol="0" anchor="ctr"/>
          <a:lstStyle/>
          <a:p>
            <a:pPr marL="0" indent="0">
              <a:buNone/>
            </a:pPr>
            <a:r>
              <a:rPr lang="en-US" sz="1250" dirty="0">
                <a:solidFill>
                  <a:srgbClr val="5B6B7F"/>
                </a:solidFill>
                <a:latin typeface="Georgia" pitchFamily="34" charset="0"/>
                <a:ea typeface="Georgia" pitchFamily="34" charset="-122"/>
                <a:cs typeface="Georgia" pitchFamily="34" charset="-120"/>
              </a:rPr>
              <a:t>Calderas</a:t>
            </a:r>
            <a:endParaRPr lang="en-US" sz="1250" dirty="0"/>
          </a:p>
        </p:txBody>
      </p:sp>
      <p:sp>
        <p:nvSpPr>
          <p:cNvPr id="11" name="Shape 9"/>
          <p:cNvSpPr/>
          <p:nvPr/>
        </p:nvSpPr>
        <p:spPr>
          <a:xfrm>
            <a:off x="4754880" y="3794760"/>
            <a:ext cx="91440" cy="91440"/>
          </a:xfrm>
          <a:prstGeom prst="ellipse">
            <a:avLst/>
          </a:prstGeom>
          <a:solidFill>
            <a:srgbClr val="4F8F6B"/>
          </a:solidFill>
          <a:ln/>
        </p:spPr>
        <p:txBody>
          <a:bodyPr/>
          <a:lstStyle/>
          <a:p>
            <a:endParaRPr lang="es-MX"/>
          </a:p>
        </p:txBody>
      </p:sp>
      <p:sp>
        <p:nvSpPr>
          <p:cNvPr id="12" name="Text 10"/>
          <p:cNvSpPr/>
          <p:nvPr/>
        </p:nvSpPr>
        <p:spPr>
          <a:xfrm>
            <a:off x="4983480" y="3666744"/>
            <a:ext cx="5029200" cy="365760"/>
          </a:xfrm>
          <a:prstGeom prst="rect">
            <a:avLst/>
          </a:prstGeom>
          <a:noFill/>
          <a:ln/>
        </p:spPr>
        <p:txBody>
          <a:bodyPr wrap="square" rtlCol="0" anchor="ctr"/>
          <a:lstStyle/>
          <a:p>
            <a:pPr marL="0" indent="0">
              <a:buNone/>
            </a:pPr>
            <a:r>
              <a:rPr lang="en-US" sz="1250" dirty="0">
                <a:solidFill>
                  <a:srgbClr val="5B6B7F"/>
                </a:solidFill>
                <a:latin typeface="Georgia" pitchFamily="34" charset="0"/>
                <a:ea typeface="Georgia" pitchFamily="34" charset="-122"/>
                <a:cs typeface="Georgia" pitchFamily="34" charset="-120"/>
              </a:rPr>
              <a:t>Producción de acero</a:t>
            </a:r>
            <a:endParaRPr lang="en-US" sz="1250" dirty="0"/>
          </a:p>
        </p:txBody>
      </p:sp>
      <p:sp>
        <p:nvSpPr>
          <p:cNvPr id="13" name="Shape 11"/>
          <p:cNvSpPr/>
          <p:nvPr/>
        </p:nvSpPr>
        <p:spPr>
          <a:xfrm>
            <a:off x="4754880" y="4178808"/>
            <a:ext cx="91440" cy="91440"/>
          </a:xfrm>
          <a:prstGeom prst="ellipse">
            <a:avLst/>
          </a:prstGeom>
          <a:solidFill>
            <a:srgbClr val="4F8F6B"/>
          </a:solidFill>
          <a:ln/>
        </p:spPr>
        <p:txBody>
          <a:bodyPr/>
          <a:lstStyle/>
          <a:p>
            <a:endParaRPr lang="es-MX"/>
          </a:p>
        </p:txBody>
      </p:sp>
      <p:sp>
        <p:nvSpPr>
          <p:cNvPr id="14" name="Text 12"/>
          <p:cNvSpPr/>
          <p:nvPr/>
        </p:nvSpPr>
        <p:spPr>
          <a:xfrm>
            <a:off x="4983480" y="4050792"/>
            <a:ext cx="5029200" cy="365760"/>
          </a:xfrm>
          <a:prstGeom prst="rect">
            <a:avLst/>
          </a:prstGeom>
          <a:noFill/>
          <a:ln/>
        </p:spPr>
        <p:txBody>
          <a:bodyPr wrap="square" rtlCol="0" anchor="ctr"/>
          <a:lstStyle/>
          <a:p>
            <a:pPr marL="0" indent="0">
              <a:buNone/>
            </a:pPr>
            <a:r>
              <a:rPr lang="en-US" sz="1250" dirty="0">
                <a:solidFill>
                  <a:srgbClr val="5B6B7F"/>
                </a:solidFill>
                <a:latin typeface="Georgia" pitchFamily="34" charset="0"/>
                <a:ea typeface="Georgia" pitchFamily="34" charset="-122"/>
                <a:cs typeface="Georgia" pitchFamily="34" charset="-120"/>
              </a:rPr>
              <a:t>Producción de vidrio</a:t>
            </a:r>
            <a:endParaRPr lang="en-US" sz="1250" dirty="0"/>
          </a:p>
        </p:txBody>
      </p:sp>
      <p:sp>
        <p:nvSpPr>
          <p:cNvPr id="15" name="Shape 13"/>
          <p:cNvSpPr/>
          <p:nvPr/>
        </p:nvSpPr>
        <p:spPr>
          <a:xfrm>
            <a:off x="4754880" y="4562856"/>
            <a:ext cx="91440" cy="91440"/>
          </a:xfrm>
          <a:prstGeom prst="ellipse">
            <a:avLst/>
          </a:prstGeom>
          <a:solidFill>
            <a:srgbClr val="4F8F6B"/>
          </a:solidFill>
          <a:ln/>
        </p:spPr>
        <p:txBody>
          <a:bodyPr/>
          <a:lstStyle/>
          <a:p>
            <a:endParaRPr lang="es-MX"/>
          </a:p>
        </p:txBody>
      </p:sp>
      <p:sp>
        <p:nvSpPr>
          <p:cNvPr id="16" name="Text 14"/>
          <p:cNvSpPr/>
          <p:nvPr/>
        </p:nvSpPr>
        <p:spPr>
          <a:xfrm>
            <a:off x="4983480" y="4434840"/>
            <a:ext cx="5029200" cy="365760"/>
          </a:xfrm>
          <a:prstGeom prst="rect">
            <a:avLst/>
          </a:prstGeom>
          <a:noFill/>
          <a:ln/>
        </p:spPr>
        <p:txBody>
          <a:bodyPr wrap="square" rtlCol="0" anchor="ctr"/>
          <a:lstStyle/>
          <a:p>
            <a:pPr marL="0" indent="0">
              <a:buNone/>
            </a:pPr>
            <a:r>
              <a:rPr lang="en-US" sz="1250" dirty="0">
                <a:solidFill>
                  <a:srgbClr val="5B6B7F"/>
                </a:solidFill>
                <a:latin typeface="Georgia" pitchFamily="34" charset="0"/>
                <a:ea typeface="Georgia" pitchFamily="34" charset="-122"/>
                <a:cs typeface="Georgia" pitchFamily="34" charset="-120"/>
              </a:rPr>
              <a:t>Producción de fritas</a:t>
            </a:r>
            <a:endParaRPr lang="en-US" sz="1250" dirty="0"/>
          </a:p>
        </p:txBody>
      </p:sp>
      <p:sp>
        <p:nvSpPr>
          <p:cNvPr id="17" name="Shape 15"/>
          <p:cNvSpPr/>
          <p:nvPr/>
        </p:nvSpPr>
        <p:spPr>
          <a:xfrm>
            <a:off x="4754880" y="4946904"/>
            <a:ext cx="91440" cy="91440"/>
          </a:xfrm>
          <a:prstGeom prst="ellipse">
            <a:avLst/>
          </a:prstGeom>
          <a:solidFill>
            <a:srgbClr val="4F8F6B"/>
          </a:solidFill>
          <a:ln/>
        </p:spPr>
        <p:txBody>
          <a:bodyPr/>
          <a:lstStyle/>
          <a:p>
            <a:endParaRPr lang="es-MX"/>
          </a:p>
        </p:txBody>
      </p:sp>
      <p:sp>
        <p:nvSpPr>
          <p:cNvPr id="18" name="Text 16"/>
          <p:cNvSpPr/>
          <p:nvPr/>
        </p:nvSpPr>
        <p:spPr>
          <a:xfrm>
            <a:off x="4983480" y="4818888"/>
            <a:ext cx="5029200" cy="365760"/>
          </a:xfrm>
          <a:prstGeom prst="rect">
            <a:avLst/>
          </a:prstGeom>
          <a:noFill/>
          <a:ln/>
        </p:spPr>
        <p:txBody>
          <a:bodyPr wrap="square" rtlCol="0" anchor="ctr"/>
          <a:lstStyle/>
          <a:p>
            <a:pPr marL="0" indent="0">
              <a:buNone/>
            </a:pPr>
            <a:r>
              <a:rPr lang="en-US" sz="1250" dirty="0">
                <a:solidFill>
                  <a:srgbClr val="5B6B7F"/>
                </a:solidFill>
                <a:latin typeface="Georgia" pitchFamily="34" charset="0"/>
                <a:ea typeface="Georgia" pitchFamily="34" charset="-122"/>
                <a:cs typeface="Georgia" pitchFamily="34" charset="-120"/>
              </a:rPr>
              <a:t>Calefacción industrial</a:t>
            </a:r>
            <a:endParaRPr lang="en-US" sz="1250" dirty="0"/>
          </a:p>
        </p:txBody>
      </p:sp>
      <p:sp>
        <p:nvSpPr>
          <p:cNvPr id="19" name="Shape 17"/>
          <p:cNvSpPr/>
          <p:nvPr/>
        </p:nvSpPr>
        <p:spPr>
          <a:xfrm>
            <a:off x="4754880" y="5330952"/>
            <a:ext cx="91440" cy="91440"/>
          </a:xfrm>
          <a:prstGeom prst="ellipse">
            <a:avLst/>
          </a:prstGeom>
          <a:solidFill>
            <a:srgbClr val="4F8F6B"/>
          </a:solidFill>
          <a:ln/>
        </p:spPr>
        <p:txBody>
          <a:bodyPr/>
          <a:lstStyle/>
          <a:p>
            <a:endParaRPr lang="es-MX"/>
          </a:p>
        </p:txBody>
      </p:sp>
      <p:sp>
        <p:nvSpPr>
          <p:cNvPr id="20" name="Text 18"/>
          <p:cNvSpPr/>
          <p:nvPr/>
        </p:nvSpPr>
        <p:spPr>
          <a:xfrm>
            <a:off x="4983480" y="5202936"/>
            <a:ext cx="5029200" cy="365760"/>
          </a:xfrm>
          <a:prstGeom prst="rect">
            <a:avLst/>
          </a:prstGeom>
          <a:noFill/>
          <a:ln/>
        </p:spPr>
        <p:txBody>
          <a:bodyPr wrap="square" rtlCol="0" anchor="ctr"/>
          <a:lstStyle/>
          <a:p>
            <a:pPr marL="0" indent="0">
              <a:buNone/>
            </a:pPr>
            <a:r>
              <a:rPr lang="en-US" sz="1250" dirty="0">
                <a:solidFill>
                  <a:srgbClr val="5B6B7F"/>
                </a:solidFill>
                <a:latin typeface="Georgia" pitchFamily="34" charset="0"/>
                <a:ea typeface="Georgia" pitchFamily="34" charset="-122"/>
                <a:cs typeface="Georgia" pitchFamily="34" charset="-120"/>
              </a:rPr>
              <a:t>Refinación de petróleo</a:t>
            </a:r>
            <a:endParaRPr lang="en-US" sz="1250" dirty="0"/>
          </a:p>
        </p:txBody>
      </p:sp>
      <p:sp>
        <p:nvSpPr>
          <p:cNvPr id="21" name="Text 19"/>
          <p:cNvSpPr/>
          <p:nvPr/>
        </p:nvSpPr>
        <p:spPr>
          <a:xfrm>
            <a:off x="548640" y="6309360"/>
            <a:ext cx="5486400" cy="274320"/>
          </a:xfrm>
          <a:prstGeom prst="rect">
            <a:avLst/>
          </a:prstGeom>
          <a:noFill/>
          <a:ln/>
        </p:spPr>
        <p:txBody>
          <a:bodyPr wrap="square" rtlCol="0" anchor="ctr"/>
          <a:lstStyle/>
          <a:p>
            <a:pPr marL="0" indent="0">
              <a:buNone/>
            </a:pPr>
            <a:r>
              <a:rPr lang="en-US" sz="1000" i="1" dirty="0">
                <a:solidFill>
                  <a:srgbClr val="8C97A8"/>
                </a:solidFill>
                <a:latin typeface="Georgia" pitchFamily="34" charset="0"/>
                <a:ea typeface="Georgia" pitchFamily="34" charset="-122"/>
                <a:cs typeface="Georgia" pitchFamily="34" charset="-120"/>
              </a:rPr>
              <a:t>Fuente: País Minero.</a:t>
            </a:r>
            <a:endParaRPr lang="en-US" sz="1000" dirty="0"/>
          </a:p>
        </p:txBody>
      </p:sp>
      <p:pic>
        <p:nvPicPr>
          <p:cNvPr id="25" name="Picture 4" descr="Precalentamiento de la cuchara — Kanthal®">
            <a:extLst>
              <a:ext uri="{FF2B5EF4-FFF2-40B4-BE49-F238E27FC236}">
                <a16:creationId xmlns:a16="http://schemas.microsoft.com/office/drawing/2014/main" id="{FE8E3A86-8323-1DE2-ED78-63D71B8C65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7194" r="47270" b="-2"/>
          <a:stretch/>
        </p:blipFill>
        <p:spPr bwMode="auto">
          <a:xfrm>
            <a:off x="8678893" y="4599432"/>
            <a:ext cx="1923365" cy="2165031"/>
          </a:xfrm>
          <a:prstGeom prst="rect">
            <a:avLst/>
          </a:prstGeom>
          <a:noFill/>
          <a:extLst>
            <a:ext uri="{909E8E84-426E-40DD-AFC4-6F175D3DCCD1}">
              <a14:hiddenFill xmlns:a14="http://schemas.microsoft.com/office/drawing/2010/main">
                <a:solidFill>
                  <a:srgbClr val="FFFFFF"/>
                </a:solidFill>
              </a14:hiddenFill>
            </a:ext>
          </a:extLst>
        </p:spPr>
      </p:pic>
      <p:pic>
        <p:nvPicPr>
          <p:cNvPr id="27" name="Imagen 26" descr="Imagen de la pantalla de un video juego&#10;&#10;El contenido generado por IA puede ser incorrecto.">
            <a:extLst>
              <a:ext uri="{FF2B5EF4-FFF2-40B4-BE49-F238E27FC236}">
                <a16:creationId xmlns:a16="http://schemas.microsoft.com/office/drawing/2014/main" id="{236DD9CB-A070-D14A-7BB7-79D23658FBCB}"/>
              </a:ext>
            </a:extLst>
          </p:cNvPr>
          <p:cNvPicPr>
            <a:picLocks noChangeAspect="1"/>
          </p:cNvPicPr>
          <p:nvPr/>
        </p:nvPicPr>
        <p:blipFill>
          <a:blip r:embed="rId4"/>
          <a:srcRect l="32895" r="8472" b="-3"/>
          <a:stretch/>
        </p:blipFill>
        <p:spPr>
          <a:xfrm>
            <a:off x="7562016" y="2400510"/>
            <a:ext cx="1901725" cy="2165035"/>
          </a:xfrm>
          <a:custGeom>
            <a:avLst/>
            <a:gdLst/>
            <a:ahLst/>
            <a:cxnLst/>
            <a:rect l="l" t="t" r="r" b="b"/>
            <a:pathLst>
              <a:path w="3686887" h="4197368">
                <a:moveTo>
                  <a:pt x="0" y="0"/>
                </a:moveTo>
                <a:lnTo>
                  <a:pt x="3686887" y="0"/>
                </a:lnTo>
                <a:lnTo>
                  <a:pt x="3686887" y="3832811"/>
                </a:lnTo>
                <a:lnTo>
                  <a:pt x="3497100" y="3826712"/>
                </a:lnTo>
                <a:cubicBezTo>
                  <a:pt x="3497100" y="3826712"/>
                  <a:pt x="3493758" y="3826712"/>
                  <a:pt x="3493758" y="3826712"/>
                </a:cubicBezTo>
                <a:cubicBezTo>
                  <a:pt x="3426914" y="3823370"/>
                  <a:pt x="3363416" y="3823370"/>
                  <a:pt x="3296571" y="3820027"/>
                </a:cubicBezTo>
                <a:cubicBezTo>
                  <a:pt x="3065966" y="3820027"/>
                  <a:pt x="2835360" y="3820027"/>
                  <a:pt x="2608095" y="3820027"/>
                </a:cubicBezTo>
                <a:cubicBezTo>
                  <a:pt x="2384173" y="3910265"/>
                  <a:pt x="2140198" y="3833396"/>
                  <a:pt x="1919619" y="3903581"/>
                </a:cubicBezTo>
                <a:cubicBezTo>
                  <a:pt x="1685670" y="3900239"/>
                  <a:pt x="1465092" y="3970423"/>
                  <a:pt x="1234485" y="4000503"/>
                </a:cubicBezTo>
                <a:cubicBezTo>
                  <a:pt x="1060693" y="4013871"/>
                  <a:pt x="883561" y="3997160"/>
                  <a:pt x="723139" y="4067345"/>
                </a:cubicBezTo>
                <a:cubicBezTo>
                  <a:pt x="661310" y="4095753"/>
                  <a:pt x="606165" y="4128339"/>
                  <a:pt x="583188" y="4172622"/>
                </a:cubicBezTo>
                <a:lnTo>
                  <a:pt x="575662" y="4197368"/>
                </a:lnTo>
                <a:lnTo>
                  <a:pt x="0" y="4197368"/>
                </a:lnTo>
                <a:close/>
              </a:path>
            </a:pathLst>
          </a:custGeom>
        </p:spPr>
      </p:pic>
      <p:pic>
        <p:nvPicPr>
          <p:cNvPr id="29" name="Imagen 28" descr="Imagen digital de fuego&#10;&#10;El contenido generado por IA puede ser incorrecto.">
            <a:extLst>
              <a:ext uri="{FF2B5EF4-FFF2-40B4-BE49-F238E27FC236}">
                <a16:creationId xmlns:a16="http://schemas.microsoft.com/office/drawing/2014/main" id="{DAF3FE2C-B6B0-FEFE-F17F-E8BFD9C77818}"/>
              </a:ext>
            </a:extLst>
          </p:cNvPr>
          <p:cNvPicPr>
            <a:picLocks noChangeAspect="1"/>
          </p:cNvPicPr>
          <p:nvPr/>
        </p:nvPicPr>
        <p:blipFill>
          <a:blip r:embed="rId5"/>
          <a:srcRect t="33274" r="-1" b="31272"/>
          <a:stretch/>
        </p:blipFill>
        <p:spPr>
          <a:xfrm>
            <a:off x="9573712" y="2389419"/>
            <a:ext cx="2340975" cy="1999915"/>
          </a:xfrm>
          <a:custGeom>
            <a:avLst/>
            <a:gdLst/>
            <a:ahLst/>
            <a:cxnLst/>
            <a:rect l="l" t="t" r="r" b="b"/>
            <a:pathLst>
              <a:path w="4538463" h="3877247">
                <a:moveTo>
                  <a:pt x="0" y="0"/>
                </a:moveTo>
                <a:lnTo>
                  <a:pt x="4538463" y="0"/>
                </a:lnTo>
                <a:lnTo>
                  <a:pt x="4538463" y="3437173"/>
                </a:lnTo>
                <a:lnTo>
                  <a:pt x="4530710" y="3429000"/>
                </a:lnTo>
                <a:cubicBezTo>
                  <a:pt x="4370289" y="3495842"/>
                  <a:pt x="4239946" y="3686344"/>
                  <a:pt x="4056129" y="3636211"/>
                </a:cubicBezTo>
                <a:cubicBezTo>
                  <a:pt x="3872313" y="3589422"/>
                  <a:pt x="3788760" y="3830055"/>
                  <a:pt x="3618310" y="3756528"/>
                </a:cubicBezTo>
                <a:cubicBezTo>
                  <a:pt x="3394389" y="3823371"/>
                  <a:pt x="3163783" y="3823371"/>
                  <a:pt x="2933176" y="3810002"/>
                </a:cubicBezTo>
                <a:cubicBezTo>
                  <a:pt x="2702570" y="3840081"/>
                  <a:pt x="2471962" y="3873503"/>
                  <a:pt x="2238015" y="3850107"/>
                </a:cubicBezTo>
                <a:cubicBezTo>
                  <a:pt x="2007408" y="3870161"/>
                  <a:pt x="1783486" y="3883529"/>
                  <a:pt x="1552880" y="3863476"/>
                </a:cubicBezTo>
                <a:cubicBezTo>
                  <a:pt x="1322274" y="3886870"/>
                  <a:pt x="1091667" y="3876844"/>
                  <a:pt x="864402" y="3860134"/>
                </a:cubicBezTo>
                <a:cubicBezTo>
                  <a:pt x="757455" y="3860134"/>
                  <a:pt x="653849" y="3856792"/>
                  <a:pt x="546902" y="3856792"/>
                </a:cubicBezTo>
                <a:cubicBezTo>
                  <a:pt x="404861" y="3850108"/>
                  <a:pt x="262821" y="3845095"/>
                  <a:pt x="120363" y="3840499"/>
                </a:cubicBezTo>
                <a:lnTo>
                  <a:pt x="0" y="3836632"/>
                </a:lnTo>
                <a:close/>
              </a:path>
            </a:pathLst>
          </a:cu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8686800" cy="320040"/>
          </a:xfrm>
          <a:prstGeom prst="rect">
            <a:avLst/>
          </a:prstGeom>
          <a:noFill/>
          <a:ln/>
        </p:spPr>
        <p:txBody>
          <a:bodyPr wrap="square" rtlCol="0" anchor="ctr"/>
          <a:lstStyle/>
          <a:p>
            <a:pPr marL="0" indent="0">
              <a:buNone/>
            </a:pPr>
            <a:r>
              <a:rPr lang="en-US" sz="1200" kern="0" spc="200" dirty="0">
                <a:solidFill>
                  <a:srgbClr val="5B6B7F"/>
                </a:solidFill>
                <a:latin typeface="Georgia" pitchFamily="34" charset="0"/>
                <a:ea typeface="Georgia" pitchFamily="34" charset="-122"/>
                <a:cs typeface="Georgia" pitchFamily="34" charset="-120"/>
              </a:rPr>
              <a:t>APLICACIONES INDUSTRIALES</a:t>
            </a:r>
            <a:endParaRPr lang="en-US" sz="1200" dirty="0"/>
          </a:p>
        </p:txBody>
      </p:sp>
      <p:sp>
        <p:nvSpPr>
          <p:cNvPr id="3" name="Text 1"/>
          <p:cNvSpPr/>
          <p:nvPr/>
        </p:nvSpPr>
        <p:spPr>
          <a:xfrm>
            <a:off x="548640" y="685800"/>
            <a:ext cx="11064240" cy="822960"/>
          </a:xfrm>
          <a:prstGeom prst="rect">
            <a:avLst/>
          </a:prstGeom>
          <a:noFill/>
          <a:ln/>
        </p:spPr>
        <p:txBody>
          <a:bodyPr wrap="square" rtlCol="0" anchor="ctr"/>
          <a:lstStyle/>
          <a:p>
            <a:pPr marL="0" indent="0">
              <a:buNone/>
            </a:pPr>
            <a:r>
              <a:rPr lang="en-US" sz="2800" b="1" dirty="0">
                <a:solidFill>
                  <a:srgbClr val="0B2545"/>
                </a:solidFill>
                <a:latin typeface="Georgia" pitchFamily="34" charset="0"/>
                <a:ea typeface="Georgia" pitchFamily="34" charset="-122"/>
                <a:cs typeface="Georgia" pitchFamily="34" charset="-120"/>
              </a:rPr>
              <a:t>Hidrógeno en tratamientos térmicos</a:t>
            </a:r>
            <a:endParaRPr lang="en-US" sz="2800" dirty="0"/>
          </a:p>
        </p:txBody>
      </p:sp>
      <p:sp>
        <p:nvSpPr>
          <p:cNvPr id="4" name="Text 2"/>
          <p:cNvSpPr/>
          <p:nvPr/>
        </p:nvSpPr>
        <p:spPr>
          <a:xfrm>
            <a:off x="548640" y="1459324"/>
            <a:ext cx="11064240" cy="1051560"/>
          </a:xfrm>
          <a:prstGeom prst="rect">
            <a:avLst/>
          </a:prstGeom>
          <a:noFill/>
          <a:ln/>
        </p:spPr>
        <p:txBody>
          <a:bodyPr wrap="square" rtlCol="0" anchor="ctr"/>
          <a:lstStyle/>
          <a:p>
            <a:pPr marL="0" indent="0">
              <a:lnSpc>
                <a:spcPct val="130000"/>
              </a:lnSpc>
              <a:buNone/>
            </a:pPr>
            <a:r>
              <a:rPr lang="en-US" sz="1400" dirty="0">
                <a:solidFill>
                  <a:srgbClr val="1B2430"/>
                </a:solidFill>
                <a:latin typeface="Georgia" pitchFamily="34" charset="0"/>
                <a:ea typeface="Georgia" pitchFamily="34" charset="-122"/>
                <a:cs typeface="Georgia" pitchFamily="34" charset="-120"/>
              </a:rPr>
              <a:t>El hidrógeno se utiliza en la producción del acero empleado en navajas de rasurar, aportando durabilidad, brillo y resistencia a la corrosión — características que impulsan la aceptación del consumidor y la utilidad de las empresas que procesan este tipo de acero.</a:t>
            </a:r>
            <a:endParaRPr lang="en-US" sz="1400" dirty="0"/>
          </a:p>
        </p:txBody>
      </p:sp>
      <p:sp>
        <p:nvSpPr>
          <p:cNvPr id="5" name="Text 3"/>
          <p:cNvSpPr/>
          <p:nvPr/>
        </p:nvSpPr>
        <p:spPr>
          <a:xfrm>
            <a:off x="548640" y="2370138"/>
            <a:ext cx="11064240" cy="365760"/>
          </a:xfrm>
          <a:prstGeom prst="rect">
            <a:avLst/>
          </a:prstGeom>
          <a:noFill/>
          <a:ln/>
        </p:spPr>
        <p:txBody>
          <a:bodyPr wrap="square" rtlCol="0" anchor="ctr"/>
          <a:lstStyle/>
          <a:p>
            <a:pPr marL="0" indent="0">
              <a:buNone/>
            </a:pPr>
            <a:r>
              <a:rPr lang="en-US" sz="1400" dirty="0">
                <a:solidFill>
                  <a:srgbClr val="1B2430"/>
                </a:solidFill>
                <a:latin typeface="Georgia" pitchFamily="34" charset="0"/>
                <a:ea typeface="Georgia" pitchFamily="34" charset="-122"/>
                <a:cs typeface="Georgia" pitchFamily="34" charset="-120"/>
              </a:rPr>
              <a:t>En estos procesos, el H₂ cumple una función reductora. Para ejemplificarlo:</a:t>
            </a:r>
            <a:endParaRPr lang="en-US" sz="1400" dirty="0"/>
          </a:p>
        </p:txBody>
      </p:sp>
      <p:sp>
        <p:nvSpPr>
          <p:cNvPr id="6" name="Shape 4"/>
          <p:cNvSpPr/>
          <p:nvPr/>
        </p:nvSpPr>
        <p:spPr>
          <a:xfrm>
            <a:off x="548640" y="2873058"/>
            <a:ext cx="11064240" cy="1051560"/>
          </a:xfrm>
          <a:prstGeom prst="rect">
            <a:avLst/>
          </a:prstGeom>
          <a:solidFill>
            <a:srgbClr val="0B2545"/>
          </a:solidFill>
          <a:ln/>
        </p:spPr>
        <p:txBody>
          <a:bodyPr/>
          <a:lstStyle/>
          <a:p>
            <a:endParaRPr lang="es-MX" sz="2000"/>
          </a:p>
        </p:txBody>
      </p:sp>
      <p:sp>
        <p:nvSpPr>
          <p:cNvPr id="7" name="Text 5"/>
          <p:cNvSpPr/>
          <p:nvPr/>
        </p:nvSpPr>
        <p:spPr>
          <a:xfrm>
            <a:off x="822960" y="3010218"/>
            <a:ext cx="10515600" cy="502920"/>
          </a:xfrm>
          <a:prstGeom prst="rect">
            <a:avLst/>
          </a:prstGeom>
          <a:noFill/>
          <a:ln/>
        </p:spPr>
        <p:txBody>
          <a:bodyPr wrap="square" rtlCol="0" anchor="ctr"/>
          <a:lstStyle/>
          <a:p>
            <a:pPr marL="0" indent="0">
              <a:buNone/>
            </a:pPr>
            <a:r>
              <a:rPr lang="en-US" sz="2800" b="1" dirty="0">
                <a:solidFill>
                  <a:srgbClr val="FFFFFF"/>
                </a:solidFill>
                <a:latin typeface="Georgia" pitchFamily="34" charset="0"/>
                <a:ea typeface="Georgia" pitchFamily="34" charset="-122"/>
                <a:cs typeface="Georgia" pitchFamily="34" charset="-120"/>
              </a:rPr>
              <a:t>FeO  +  H₂  →  Fe  +  H₂O</a:t>
            </a:r>
            <a:endParaRPr lang="en-US" sz="2800" dirty="0"/>
          </a:p>
        </p:txBody>
      </p:sp>
      <p:sp>
        <p:nvSpPr>
          <p:cNvPr id="8" name="Text 6"/>
          <p:cNvSpPr/>
          <p:nvPr/>
        </p:nvSpPr>
        <p:spPr>
          <a:xfrm>
            <a:off x="822960" y="3513138"/>
            <a:ext cx="10515600" cy="365760"/>
          </a:xfrm>
          <a:prstGeom prst="rect">
            <a:avLst/>
          </a:prstGeom>
          <a:noFill/>
          <a:ln/>
        </p:spPr>
        <p:txBody>
          <a:bodyPr wrap="square" rtlCol="0" anchor="ctr"/>
          <a:lstStyle/>
          <a:p>
            <a:pPr marL="0" indent="0">
              <a:buNone/>
            </a:pPr>
            <a:r>
              <a:rPr lang="en-US" sz="1400" i="1" dirty="0">
                <a:solidFill>
                  <a:srgbClr val="C7CDD6"/>
                </a:solidFill>
                <a:latin typeface="Georgia" pitchFamily="34" charset="0"/>
                <a:ea typeface="Georgia" pitchFamily="34" charset="-122"/>
                <a:cs typeface="Georgia" pitchFamily="34" charset="-120"/>
              </a:rPr>
              <a:t>óxido de hierro + hidrógeno → hierro metálico + vapor de agua</a:t>
            </a:r>
            <a:endParaRPr lang="en-US" sz="1400" dirty="0"/>
          </a:p>
        </p:txBody>
      </p:sp>
      <p:sp>
        <p:nvSpPr>
          <p:cNvPr id="9" name="Text 7"/>
          <p:cNvSpPr/>
          <p:nvPr/>
        </p:nvSpPr>
        <p:spPr>
          <a:xfrm>
            <a:off x="548640" y="4198938"/>
            <a:ext cx="11064240" cy="822960"/>
          </a:xfrm>
          <a:prstGeom prst="rect">
            <a:avLst/>
          </a:prstGeom>
          <a:noFill/>
          <a:ln/>
        </p:spPr>
        <p:txBody>
          <a:bodyPr wrap="square" rtlCol="0" anchor="ctr"/>
          <a:lstStyle/>
          <a:p>
            <a:pPr marL="0" indent="0">
              <a:lnSpc>
                <a:spcPct val="130000"/>
              </a:lnSpc>
              <a:buNone/>
            </a:pPr>
            <a:r>
              <a:rPr lang="en-US" sz="1400" dirty="0">
                <a:solidFill>
                  <a:srgbClr val="5B6B7F"/>
                </a:solidFill>
                <a:latin typeface="Georgia" pitchFamily="34" charset="0"/>
                <a:ea typeface="Georgia" pitchFamily="34" charset="-122"/>
                <a:cs typeface="Georgia" pitchFamily="34" charset="-120"/>
              </a:rPr>
              <a:t>Cuando el óxido de hierro entra en contacto con hidrógeno, el resultado de la reacción es hierro metálico y vapor de agua — el principio detrás de procesos de sinterizado y reducción en la industria metalúrgica.</a:t>
            </a:r>
            <a:endParaRPr lang="en-US" sz="1400" dirty="0"/>
          </a:p>
        </p:txBody>
      </p:sp>
      <p:pic>
        <p:nvPicPr>
          <p:cNvPr id="13" name="Imagen 12">
            <a:extLst>
              <a:ext uri="{FF2B5EF4-FFF2-40B4-BE49-F238E27FC236}">
                <a16:creationId xmlns:a16="http://schemas.microsoft.com/office/drawing/2014/main" id="{EC9720CF-D516-F44D-2F18-746ACAC7E323}"/>
              </a:ext>
            </a:extLst>
          </p:cNvPr>
          <p:cNvPicPr>
            <a:picLocks noChangeAspect="1"/>
          </p:cNvPicPr>
          <p:nvPr/>
        </p:nvPicPr>
        <p:blipFill rotWithShape="1">
          <a:blip r:embed="rId3"/>
          <a:srcRect l="53288" r="23213" b="38696"/>
          <a:stretch/>
        </p:blipFill>
        <p:spPr>
          <a:xfrm>
            <a:off x="7621807" y="4924051"/>
            <a:ext cx="1590212" cy="1732781"/>
          </a:xfrm>
          <a:prstGeom prst="rect">
            <a:avLst/>
          </a:prstGeom>
        </p:spPr>
      </p:pic>
      <p:pic>
        <p:nvPicPr>
          <p:cNvPr id="15" name="Imagen 14">
            <a:extLst>
              <a:ext uri="{FF2B5EF4-FFF2-40B4-BE49-F238E27FC236}">
                <a16:creationId xmlns:a16="http://schemas.microsoft.com/office/drawing/2014/main" id="{34004A32-BF55-6635-6C2D-F5E8CCA21AEF}"/>
              </a:ext>
            </a:extLst>
          </p:cNvPr>
          <p:cNvPicPr>
            <a:picLocks noChangeAspect="1"/>
          </p:cNvPicPr>
          <p:nvPr/>
        </p:nvPicPr>
        <p:blipFill rotWithShape="1">
          <a:blip r:embed="rId3"/>
          <a:srcRect l="809" r="76500" b="37642"/>
          <a:stretch/>
        </p:blipFill>
        <p:spPr>
          <a:xfrm>
            <a:off x="5600757" y="4949714"/>
            <a:ext cx="1590212" cy="1732782"/>
          </a:xfrm>
          <a:prstGeom prst="rect">
            <a:avLst/>
          </a:prstGeom>
        </p:spPr>
      </p:pic>
      <p:pic>
        <p:nvPicPr>
          <p:cNvPr id="17" name="Imagen 16">
            <a:extLst>
              <a:ext uri="{FF2B5EF4-FFF2-40B4-BE49-F238E27FC236}">
                <a16:creationId xmlns:a16="http://schemas.microsoft.com/office/drawing/2014/main" id="{465BC8E1-FA04-D57D-31ED-FC7C6F2BDA51}"/>
              </a:ext>
            </a:extLst>
          </p:cNvPr>
          <p:cNvPicPr>
            <a:picLocks noChangeAspect="1"/>
          </p:cNvPicPr>
          <p:nvPr/>
        </p:nvPicPr>
        <p:blipFill>
          <a:blip r:embed="rId4"/>
          <a:srcRect b="43248"/>
          <a:stretch>
            <a:fillRect/>
          </a:stretch>
        </p:blipFill>
        <p:spPr>
          <a:xfrm>
            <a:off x="9588107" y="4924051"/>
            <a:ext cx="2054553" cy="1393286"/>
          </a:xfrm>
          <a:prstGeom prst="rect">
            <a:avLst/>
          </a:prstGeom>
        </p:spPr>
      </p:pic>
      <p:sp>
        <p:nvSpPr>
          <p:cNvPr id="19" name="CuadroTexto 18">
            <a:extLst>
              <a:ext uri="{FF2B5EF4-FFF2-40B4-BE49-F238E27FC236}">
                <a16:creationId xmlns:a16="http://schemas.microsoft.com/office/drawing/2014/main" id="{23CB47FD-CB84-2DCC-2400-8A6D823BE241}"/>
              </a:ext>
            </a:extLst>
          </p:cNvPr>
          <p:cNvSpPr txBox="1"/>
          <p:nvPr/>
        </p:nvSpPr>
        <p:spPr>
          <a:xfrm>
            <a:off x="9588107" y="6445686"/>
            <a:ext cx="1408896" cy="25391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050" b="0" i="0" u="none" strike="noStrike" kern="1200" cap="none" spc="0" normalizeH="0" baseline="0" noProof="0" dirty="0">
                <a:ln>
                  <a:noFill/>
                </a:ln>
                <a:solidFill>
                  <a:srgbClr val="00B050"/>
                </a:solidFill>
                <a:effectLst/>
                <a:uLnTx/>
                <a:uFillTx/>
                <a:latin typeface="Trebuchet MS" panose="020B0603020202020204"/>
                <a:ea typeface="+mn-ea"/>
                <a:cs typeface="+mn-cs"/>
              </a:rPr>
              <a:t>Sinterizado</a:t>
            </a:r>
            <a:endParaRPr kumimoji="0" lang="es-MX" sz="1050" b="0" i="0" u="none" strike="noStrike" kern="1200" cap="none" spc="0" normalizeH="0" baseline="0" noProof="0" dirty="0">
              <a:ln>
                <a:noFill/>
              </a:ln>
              <a:solidFill>
                <a:srgbClr val="00B050"/>
              </a:solidFill>
              <a:effectLst/>
              <a:uLnTx/>
              <a:uFillTx/>
              <a:latin typeface="Trebuchet MS" panose="020B0603020202020204"/>
              <a:ea typeface="+mn-ea"/>
              <a:cs typeface="+mn-c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8686800" cy="320040"/>
          </a:xfrm>
          <a:prstGeom prst="rect">
            <a:avLst/>
          </a:prstGeom>
          <a:noFill/>
          <a:ln/>
        </p:spPr>
        <p:txBody>
          <a:bodyPr wrap="square" rtlCol="0" anchor="ctr"/>
          <a:lstStyle/>
          <a:p>
            <a:pPr marL="0" indent="0">
              <a:buNone/>
            </a:pPr>
            <a:r>
              <a:rPr lang="en-US" sz="1200" kern="0" spc="200" dirty="0">
                <a:solidFill>
                  <a:srgbClr val="5B6B7F"/>
                </a:solidFill>
                <a:latin typeface="Georgia" pitchFamily="34" charset="0"/>
                <a:ea typeface="Georgia" pitchFamily="34" charset="-122"/>
                <a:cs typeface="Georgia" pitchFamily="34" charset="-120"/>
              </a:rPr>
              <a:t>APLICACIONES INDUSTRIALES</a:t>
            </a:r>
            <a:endParaRPr lang="en-US" sz="1200" dirty="0"/>
          </a:p>
        </p:txBody>
      </p:sp>
      <p:sp>
        <p:nvSpPr>
          <p:cNvPr id="3" name="Text 1"/>
          <p:cNvSpPr/>
          <p:nvPr/>
        </p:nvSpPr>
        <p:spPr>
          <a:xfrm>
            <a:off x="548640" y="685800"/>
            <a:ext cx="11064240" cy="822960"/>
          </a:xfrm>
          <a:prstGeom prst="rect">
            <a:avLst/>
          </a:prstGeom>
          <a:noFill/>
          <a:ln/>
        </p:spPr>
        <p:txBody>
          <a:bodyPr wrap="square" rtlCol="0" anchor="ctr"/>
          <a:lstStyle/>
          <a:p>
            <a:pPr marL="0" indent="0">
              <a:buNone/>
            </a:pPr>
            <a:r>
              <a:rPr lang="en-US" sz="2800" b="1" dirty="0">
                <a:solidFill>
                  <a:srgbClr val="0B2545"/>
                </a:solidFill>
                <a:latin typeface="Georgia" pitchFamily="34" charset="0"/>
                <a:ea typeface="Georgia" pitchFamily="34" charset="-122"/>
                <a:cs typeface="Georgia" pitchFamily="34" charset="-120"/>
              </a:rPr>
              <a:t>Movilidad con hidrógeno</a:t>
            </a:r>
            <a:endParaRPr lang="en-US" sz="2800" dirty="0"/>
          </a:p>
        </p:txBody>
      </p:sp>
      <p:sp>
        <p:nvSpPr>
          <p:cNvPr id="4" name="Text 2"/>
          <p:cNvSpPr/>
          <p:nvPr/>
        </p:nvSpPr>
        <p:spPr>
          <a:xfrm>
            <a:off x="563880" y="1315122"/>
            <a:ext cx="11064240" cy="1188720"/>
          </a:xfrm>
          <a:prstGeom prst="rect">
            <a:avLst/>
          </a:prstGeom>
          <a:noFill/>
          <a:ln/>
        </p:spPr>
        <p:txBody>
          <a:bodyPr wrap="square" rtlCol="0" anchor="ctr"/>
          <a:lstStyle/>
          <a:p>
            <a:pPr marL="0" indent="0">
              <a:lnSpc>
                <a:spcPct val="130000"/>
              </a:lnSpc>
              <a:buNone/>
            </a:pPr>
            <a:r>
              <a:rPr lang="en-US" sz="1350" dirty="0">
                <a:solidFill>
                  <a:srgbClr val="1B2430"/>
                </a:solidFill>
                <a:latin typeface="Georgia" pitchFamily="34" charset="0"/>
                <a:ea typeface="Georgia" pitchFamily="34" charset="-122"/>
                <a:cs typeface="Georgia" pitchFamily="34" charset="-120"/>
              </a:rPr>
              <a:t>Los vehículos de celda de combustible de hidrógeno (FCEV) son, tecnológicamente, vehículos eléctricos: almacenan energía en forma de H₂ y la emplean en una celda de combustible para alimentar un tren motriz eléctrico. Suministrados con hidrógeno verde, ofrecen una alternativa de transporte de cero emisiones, con vapor de agua como único gas de escape.</a:t>
            </a:r>
            <a:endParaRPr lang="en-US" sz="1350" dirty="0"/>
          </a:p>
        </p:txBody>
      </p:sp>
      <p:sp>
        <p:nvSpPr>
          <p:cNvPr id="5" name="Shape 3"/>
          <p:cNvSpPr/>
          <p:nvPr/>
        </p:nvSpPr>
        <p:spPr>
          <a:xfrm>
            <a:off x="563880" y="2311818"/>
            <a:ext cx="5486400" cy="2651760"/>
          </a:xfrm>
          <a:prstGeom prst="rect">
            <a:avLst/>
          </a:prstGeom>
          <a:solidFill>
            <a:srgbClr val="F4F6F8"/>
          </a:solidFill>
          <a:ln/>
        </p:spPr>
        <p:txBody>
          <a:bodyPr/>
          <a:lstStyle/>
          <a:p>
            <a:endParaRPr lang="es-MX"/>
          </a:p>
        </p:txBody>
      </p:sp>
      <p:sp>
        <p:nvSpPr>
          <p:cNvPr id="6" name="Text 4"/>
          <p:cNvSpPr/>
          <p:nvPr/>
        </p:nvSpPr>
        <p:spPr>
          <a:xfrm>
            <a:off x="838200" y="2540418"/>
            <a:ext cx="4937760" cy="640080"/>
          </a:xfrm>
          <a:prstGeom prst="rect">
            <a:avLst/>
          </a:prstGeom>
          <a:noFill/>
          <a:ln/>
        </p:spPr>
        <p:txBody>
          <a:bodyPr wrap="square" rtlCol="0" anchor="ctr"/>
          <a:lstStyle/>
          <a:p>
            <a:pPr marL="0" indent="0">
              <a:buNone/>
            </a:pPr>
            <a:r>
              <a:rPr lang="en-US" sz="1400" b="1" dirty="0">
                <a:solidFill>
                  <a:srgbClr val="0B2545"/>
                </a:solidFill>
                <a:latin typeface="Georgia" pitchFamily="34" charset="0"/>
                <a:ea typeface="Georgia" pitchFamily="34" charset="-122"/>
                <a:cs typeface="Georgia" pitchFamily="34" charset="-120"/>
              </a:rPr>
              <a:t>Transporte ligero y de pasajeros</a:t>
            </a:r>
            <a:endParaRPr lang="en-US" sz="1400" dirty="0"/>
          </a:p>
        </p:txBody>
      </p:sp>
      <p:sp>
        <p:nvSpPr>
          <p:cNvPr id="7" name="Text 5"/>
          <p:cNvSpPr/>
          <p:nvPr/>
        </p:nvSpPr>
        <p:spPr>
          <a:xfrm>
            <a:off x="838200" y="2753518"/>
            <a:ext cx="4937760" cy="1554480"/>
          </a:xfrm>
          <a:prstGeom prst="rect">
            <a:avLst/>
          </a:prstGeom>
          <a:noFill/>
          <a:ln/>
        </p:spPr>
        <p:txBody>
          <a:bodyPr wrap="square" rtlCol="0" anchor="ctr"/>
          <a:lstStyle/>
          <a:p>
            <a:pPr marL="0" indent="0">
              <a:lnSpc>
                <a:spcPct val="130000"/>
              </a:lnSpc>
              <a:buNone/>
            </a:pPr>
            <a:r>
              <a:rPr lang="en-US" sz="1600" dirty="0">
                <a:solidFill>
                  <a:srgbClr val="5B6B7F"/>
                </a:solidFill>
                <a:latin typeface="Georgia" pitchFamily="34" charset="0"/>
                <a:ea typeface="Georgia" pitchFamily="34" charset="-122"/>
                <a:cs typeface="Georgia" pitchFamily="34" charset="-120"/>
              </a:rPr>
              <a:t>FCEV comparados frecuentemente con vehículos eléctricos de batería (BEV) como alternativas para la descarbonización del transporte por carretera.</a:t>
            </a:r>
            <a:endParaRPr lang="en-US" sz="1600" dirty="0"/>
          </a:p>
        </p:txBody>
      </p:sp>
      <p:sp>
        <p:nvSpPr>
          <p:cNvPr id="8" name="Shape 6"/>
          <p:cNvSpPr/>
          <p:nvPr/>
        </p:nvSpPr>
        <p:spPr>
          <a:xfrm>
            <a:off x="6370320" y="2311818"/>
            <a:ext cx="5486400" cy="2651760"/>
          </a:xfrm>
          <a:prstGeom prst="rect">
            <a:avLst/>
          </a:prstGeom>
          <a:solidFill>
            <a:srgbClr val="F4F6F8"/>
          </a:solidFill>
          <a:ln/>
        </p:spPr>
        <p:txBody>
          <a:bodyPr/>
          <a:lstStyle/>
          <a:p>
            <a:endParaRPr lang="es-MX"/>
          </a:p>
        </p:txBody>
      </p:sp>
      <p:sp>
        <p:nvSpPr>
          <p:cNvPr id="9" name="Text 7"/>
          <p:cNvSpPr/>
          <p:nvPr/>
        </p:nvSpPr>
        <p:spPr>
          <a:xfrm>
            <a:off x="6644640" y="2540418"/>
            <a:ext cx="4937760" cy="640080"/>
          </a:xfrm>
          <a:prstGeom prst="rect">
            <a:avLst/>
          </a:prstGeom>
          <a:noFill/>
          <a:ln/>
        </p:spPr>
        <p:txBody>
          <a:bodyPr wrap="square" rtlCol="0" anchor="ctr"/>
          <a:lstStyle/>
          <a:p>
            <a:pPr marL="0" indent="0">
              <a:buNone/>
            </a:pPr>
            <a:r>
              <a:rPr lang="en-US" sz="1400" b="1" dirty="0">
                <a:solidFill>
                  <a:srgbClr val="0B2545"/>
                </a:solidFill>
                <a:latin typeface="Georgia" pitchFamily="34" charset="0"/>
                <a:ea typeface="Georgia" pitchFamily="34" charset="-122"/>
                <a:cs typeface="Georgia" pitchFamily="34" charset="-120"/>
              </a:rPr>
              <a:t>Vehículos pesados de almacén o minas</a:t>
            </a:r>
            <a:endParaRPr lang="en-US" sz="1400" dirty="0"/>
          </a:p>
        </p:txBody>
      </p:sp>
      <p:sp>
        <p:nvSpPr>
          <p:cNvPr id="10" name="Text 8"/>
          <p:cNvSpPr/>
          <p:nvPr/>
        </p:nvSpPr>
        <p:spPr>
          <a:xfrm>
            <a:off x="6644640" y="2753518"/>
            <a:ext cx="4937760" cy="1554480"/>
          </a:xfrm>
          <a:prstGeom prst="rect">
            <a:avLst/>
          </a:prstGeom>
          <a:noFill/>
          <a:ln/>
        </p:spPr>
        <p:txBody>
          <a:bodyPr wrap="square" rtlCol="0" anchor="ctr"/>
          <a:lstStyle/>
          <a:p>
            <a:pPr marL="0" indent="0">
              <a:lnSpc>
                <a:spcPct val="130000"/>
              </a:lnSpc>
              <a:buNone/>
            </a:pPr>
            <a:r>
              <a:rPr lang="en-US" sz="1600" dirty="0">
                <a:solidFill>
                  <a:srgbClr val="5B6B7F"/>
                </a:solidFill>
                <a:latin typeface="Georgia" pitchFamily="34" charset="0"/>
                <a:ea typeface="Georgia" pitchFamily="34" charset="-122"/>
                <a:cs typeface="Georgia" pitchFamily="34" charset="-120"/>
              </a:rPr>
              <a:t>H₂ verde en sustitución de diésel o gas LP en montacargas y camiones de acarreo (yuckels) en operaciones mineras.</a:t>
            </a:r>
            <a:endParaRPr lang="en-US" sz="1600" dirty="0"/>
          </a:p>
        </p:txBody>
      </p:sp>
      <p:sp>
        <p:nvSpPr>
          <p:cNvPr id="11" name="Text 9"/>
          <p:cNvSpPr/>
          <p:nvPr/>
        </p:nvSpPr>
        <p:spPr>
          <a:xfrm>
            <a:off x="223221" y="5195298"/>
            <a:ext cx="5486400" cy="274320"/>
          </a:xfrm>
          <a:prstGeom prst="rect">
            <a:avLst/>
          </a:prstGeom>
          <a:noFill/>
          <a:ln/>
        </p:spPr>
        <p:txBody>
          <a:bodyPr wrap="square" rtlCol="0" anchor="ctr"/>
          <a:lstStyle/>
          <a:p>
            <a:pPr marL="0" indent="0">
              <a:buNone/>
            </a:pPr>
            <a:r>
              <a:rPr lang="en-US" sz="1000" i="1" dirty="0">
                <a:solidFill>
                  <a:srgbClr val="8C97A8"/>
                </a:solidFill>
                <a:latin typeface="Georgia" pitchFamily="34" charset="0"/>
                <a:ea typeface="Georgia" pitchFamily="34" charset="-122"/>
                <a:cs typeface="Georgia" pitchFamily="34" charset="-120"/>
              </a:rPr>
              <a:t>Fuente: Xataka.</a:t>
            </a:r>
            <a:endParaRPr lang="en-US" sz="1000" dirty="0"/>
          </a:p>
        </p:txBody>
      </p:sp>
      <p:pic>
        <p:nvPicPr>
          <p:cNvPr id="15" name="Imagen 14">
            <a:extLst>
              <a:ext uri="{FF2B5EF4-FFF2-40B4-BE49-F238E27FC236}">
                <a16:creationId xmlns:a16="http://schemas.microsoft.com/office/drawing/2014/main" id="{97459413-4FF2-7050-98C5-C6A005C67E80}"/>
              </a:ext>
            </a:extLst>
          </p:cNvPr>
          <p:cNvPicPr>
            <a:picLocks noChangeAspect="1"/>
          </p:cNvPicPr>
          <p:nvPr/>
        </p:nvPicPr>
        <p:blipFill>
          <a:blip r:embed="rId3"/>
          <a:stretch>
            <a:fillRect/>
          </a:stretch>
        </p:blipFill>
        <p:spPr>
          <a:xfrm>
            <a:off x="1315122" y="4208956"/>
            <a:ext cx="3840480" cy="2164824"/>
          </a:xfrm>
          <a:prstGeom prst="rect">
            <a:avLst/>
          </a:prstGeom>
        </p:spPr>
      </p:pic>
      <p:pic>
        <p:nvPicPr>
          <p:cNvPr id="17" name="Picture 4">
            <a:extLst>
              <a:ext uri="{FF2B5EF4-FFF2-40B4-BE49-F238E27FC236}">
                <a16:creationId xmlns:a16="http://schemas.microsoft.com/office/drawing/2014/main" id="{990CD3ED-D076-C383-C01A-2CE398C4F56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76085" y="4189994"/>
            <a:ext cx="2361553" cy="1770279"/>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Amazon busca producir su propio combustible de hidrógeno para sus  montacargas: la apuesta por una alternativa más sostenible">
            <a:extLst>
              <a:ext uri="{FF2B5EF4-FFF2-40B4-BE49-F238E27FC236}">
                <a16:creationId xmlns:a16="http://schemas.microsoft.com/office/drawing/2014/main" id="{F6BF91A1-DED2-BA20-2B02-1BB6F55CE0D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69510" y="4831976"/>
            <a:ext cx="2511098" cy="167102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758D3-0B39-ED68-A2E5-5B84A784D9F7}"/>
            </a:ext>
          </a:extLst>
        </p:cNvPr>
        <p:cNvGrpSpPr/>
        <p:nvPr/>
      </p:nvGrpSpPr>
      <p:grpSpPr>
        <a:xfrm>
          <a:off x="0" y="0"/>
          <a:ext cx="0" cy="0"/>
          <a:chOff x="0" y="0"/>
          <a:chExt cx="0" cy="0"/>
        </a:xfrm>
      </p:grpSpPr>
      <p:pic>
        <p:nvPicPr>
          <p:cNvPr id="7" name="Imagen 6">
            <a:extLst>
              <a:ext uri="{FF2B5EF4-FFF2-40B4-BE49-F238E27FC236}">
                <a16:creationId xmlns:a16="http://schemas.microsoft.com/office/drawing/2014/main" id="{C5C85CCC-3E57-EFC8-4742-E591AA1F7000}"/>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9917700" y="5943670"/>
            <a:ext cx="2274300" cy="914330"/>
          </a:xfrm>
          <a:prstGeom prst="rect">
            <a:avLst/>
          </a:prstGeom>
        </p:spPr>
      </p:pic>
      <p:pic>
        <p:nvPicPr>
          <p:cNvPr id="2" name="Imagen 1" descr="Camión de carga&#10;&#10;Descripción generada automáticamente con confianza media">
            <a:extLst>
              <a:ext uri="{FF2B5EF4-FFF2-40B4-BE49-F238E27FC236}">
                <a16:creationId xmlns:a16="http://schemas.microsoft.com/office/drawing/2014/main" id="{9D18AADE-DBC9-65C3-D6A5-3334114C1D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2600" y="2212038"/>
            <a:ext cx="11422040" cy="3731632"/>
          </a:xfrm>
          <a:prstGeom prst="rect">
            <a:avLst/>
          </a:prstGeom>
        </p:spPr>
      </p:pic>
      <p:sp>
        <p:nvSpPr>
          <p:cNvPr id="8" name="CuadroTexto 7">
            <a:extLst>
              <a:ext uri="{FF2B5EF4-FFF2-40B4-BE49-F238E27FC236}">
                <a16:creationId xmlns:a16="http://schemas.microsoft.com/office/drawing/2014/main" id="{74E1E6DD-7BB1-13C4-08A1-42E7429F52CC}"/>
              </a:ext>
            </a:extLst>
          </p:cNvPr>
          <p:cNvSpPr txBox="1"/>
          <p:nvPr/>
        </p:nvSpPr>
        <p:spPr>
          <a:xfrm>
            <a:off x="407854" y="1162295"/>
            <a:ext cx="11300052" cy="954107"/>
          </a:xfrm>
          <a:prstGeom prst="rect">
            <a:avLst/>
          </a:prstGeom>
          <a:noFill/>
        </p:spPr>
        <p:txBody>
          <a:bodyPr wrap="square" rtlCol="0">
            <a:spAutoFit/>
          </a:bodyPr>
          <a:lstStyle/>
          <a:p>
            <a:pPr marR="0" lvl="0" fontAlgn="auto">
              <a:lnSpc>
                <a:spcPct val="100000"/>
              </a:lnSpc>
              <a:spcBef>
                <a:spcPts val="0"/>
              </a:spcBef>
              <a:spcAft>
                <a:spcPts val="0"/>
              </a:spcAft>
              <a:buClrTx/>
              <a:buSzTx/>
              <a:tabLst/>
              <a:defRPr/>
            </a:pPr>
            <a:r>
              <a:rPr lang="es-MX" sz="2800" b="1" dirty="0">
                <a:latin typeface="Georgia" pitchFamily="34" charset="0"/>
              </a:rPr>
              <a:t>Cryoinfra está produciendo y comercializando Hidrógeno verde en la zona bajío de México</a:t>
            </a:r>
          </a:p>
        </p:txBody>
      </p:sp>
      <p:sp>
        <p:nvSpPr>
          <p:cNvPr id="4" name="Text 0">
            <a:extLst>
              <a:ext uri="{FF2B5EF4-FFF2-40B4-BE49-F238E27FC236}">
                <a16:creationId xmlns:a16="http://schemas.microsoft.com/office/drawing/2014/main" id="{D24E94D6-E069-634D-3166-F4C6366DBC08}"/>
              </a:ext>
            </a:extLst>
          </p:cNvPr>
          <p:cNvSpPr/>
          <p:nvPr/>
        </p:nvSpPr>
        <p:spPr>
          <a:xfrm>
            <a:off x="548640" y="384048"/>
            <a:ext cx="8686800" cy="320040"/>
          </a:xfrm>
          <a:prstGeom prst="rect">
            <a:avLst/>
          </a:prstGeom>
          <a:noFill/>
          <a:ln/>
        </p:spPr>
        <p:txBody>
          <a:bodyPr wrap="square" rtlCol="0" anchor="ctr"/>
          <a:lstStyle/>
          <a:p>
            <a:pPr marL="0" indent="0">
              <a:buNone/>
            </a:pPr>
            <a:r>
              <a:rPr lang="en-US" sz="1200" kern="0" spc="200" dirty="0">
                <a:solidFill>
                  <a:schemeClr val="bg1"/>
                </a:solidFill>
                <a:latin typeface="Georgia" pitchFamily="34" charset="0"/>
                <a:ea typeface="Georgia" pitchFamily="34" charset="-122"/>
                <a:cs typeface="Georgia" pitchFamily="34" charset="-120"/>
              </a:rPr>
              <a:t>PRESENCIA EN MÉXICO</a:t>
            </a:r>
            <a:endParaRPr lang="en-US" sz="1200" dirty="0">
              <a:solidFill>
                <a:schemeClr val="bg1"/>
              </a:solidFill>
            </a:endParaRPr>
          </a:p>
        </p:txBody>
      </p:sp>
    </p:spTree>
    <p:extLst>
      <p:ext uri="{BB962C8B-B14F-4D97-AF65-F5344CB8AC3E}">
        <p14:creationId xmlns:p14="http://schemas.microsoft.com/office/powerpoint/2010/main" val="7269267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dirty="0"/>
          </a:p>
        </p:txBody>
      </p:sp>
      <p:pic>
        <p:nvPicPr>
          <p:cNvPr id="4" name="3 Marcador de contenido" descr="Macromedia Flash Player 6"/>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a:stretch/>
        </p:blipFill>
        <p:spPr>
          <a:xfrm>
            <a:off x="1567612" y="20960"/>
            <a:ext cx="9064892" cy="6837040"/>
          </a:xfrm>
        </p:spPr>
      </p:pic>
      <p:sp>
        <p:nvSpPr>
          <p:cNvPr id="3" name="Rectángulo 2">
            <a:extLst>
              <a:ext uri="{FF2B5EF4-FFF2-40B4-BE49-F238E27FC236}">
                <a16:creationId xmlns:a16="http://schemas.microsoft.com/office/drawing/2014/main" id="{28E4A658-61D4-A9A9-20BB-934418548DDD}"/>
              </a:ext>
            </a:extLst>
          </p:cNvPr>
          <p:cNvSpPr/>
          <p:nvPr/>
        </p:nvSpPr>
        <p:spPr>
          <a:xfrm>
            <a:off x="5159896" y="6583362"/>
            <a:ext cx="1872208" cy="274638"/>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5" name="Rectángulo 4">
            <a:extLst>
              <a:ext uri="{FF2B5EF4-FFF2-40B4-BE49-F238E27FC236}">
                <a16:creationId xmlns:a16="http://schemas.microsoft.com/office/drawing/2014/main" id="{654DAEFB-806D-E61E-6E9D-3608107650CC}"/>
              </a:ext>
            </a:extLst>
          </p:cNvPr>
          <p:cNvSpPr/>
          <p:nvPr/>
        </p:nvSpPr>
        <p:spPr>
          <a:xfrm>
            <a:off x="1641848" y="6453336"/>
            <a:ext cx="421704" cy="383704"/>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7" name="Imagen 6">
            <a:extLst>
              <a:ext uri="{FF2B5EF4-FFF2-40B4-BE49-F238E27FC236}">
                <a16:creationId xmlns:a16="http://schemas.microsoft.com/office/drawing/2014/main" id="{9F285EA9-90C6-A48A-3001-A2462DCA8B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44" y="-20960"/>
            <a:ext cx="12062320" cy="6858000"/>
          </a:xfrm>
          <a:prstGeom prst="rect">
            <a:avLst/>
          </a:prstGeom>
        </p:spPr>
      </p:pic>
    </p:spTree>
    <p:extLst>
      <p:ext uri="{BB962C8B-B14F-4D97-AF65-F5344CB8AC3E}">
        <p14:creationId xmlns:p14="http://schemas.microsoft.com/office/powerpoint/2010/main" val="7912514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2013 - Tema de 2022">
  <a:themeElements>
    <a:clrScheme name="Office 2013 - Tema de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Tema de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Tema de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8c779558-03cd-42af-b87b-711ab786a7e1}" enabled="0" method="" siteId="{8c779558-03cd-42af-b87b-711ab786a7e1}" removed="1"/>
</clbl:labelList>
</file>

<file path=docProps/app.xml><?xml version="1.0" encoding="utf-8"?>
<Properties xmlns="http://schemas.openxmlformats.org/officeDocument/2006/extended-properties" xmlns:vt="http://schemas.openxmlformats.org/officeDocument/2006/docPropsVTypes">
  <TotalTime>9989</TotalTime>
  <Words>465</Words>
  <Application>Microsoft Office PowerPoint</Application>
  <PresentationFormat>Panorámica</PresentationFormat>
  <Paragraphs>54</Paragraphs>
  <Slides>14</Slides>
  <Notes>4</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14</vt:i4>
      </vt:variant>
    </vt:vector>
  </HeadingPairs>
  <TitlesOfParts>
    <vt:vector size="22" baseType="lpstr">
      <vt:lpstr>Arial</vt:lpstr>
      <vt:lpstr>Calibri</vt:lpstr>
      <vt:lpstr>Calibri Light</vt:lpstr>
      <vt:lpstr>Georgia</vt:lpstr>
      <vt:lpstr>Trebuchet MS</vt:lpstr>
      <vt:lpstr>Wingdings</vt:lpstr>
      <vt:lpstr>Office Theme</vt:lpstr>
      <vt:lpstr>Office 2013 - Tema de 2022</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Ingeniería de Procesos e Hidrógeno Verde</dc:creator>
  <cp:lastModifiedBy>Mario Grande Rivera</cp:lastModifiedBy>
  <cp:revision>11</cp:revision>
  <dcterms:created xsi:type="dcterms:W3CDTF">2026-08-31T22:38:33Z</dcterms:created>
  <dcterms:modified xsi:type="dcterms:W3CDTF">2026-10-07T16:31:13Z</dcterms:modified>
</cp:coreProperties>
</file>