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6858000" cy="9144000"/>
  <p:embeddedFontLst>
    <p:embeddedFont>
      <p:font typeface="Agrandir" panose="020B0604020202020204" charset="0"/>
      <p:regular r:id="rId18"/>
    </p:embeddedFont>
    <p:embeddedFont>
      <p:font typeface="Agrandir Bold" panose="020B0604020202020204" charset="0"/>
      <p:regular r:id="rId19"/>
    </p:embeddedFont>
    <p:embeddedFont>
      <p:font typeface="Arial MT Pro" panose="020B0604020202020204" charset="0"/>
      <p:regular r:id="rId20"/>
    </p:embeddedFont>
    <p:embeddedFont>
      <p:font typeface="Arial MT Pro Bold" panose="020B0604020202020204" charset="0"/>
      <p:regular r:id="rId21"/>
    </p:embeddedFont>
    <p:embeddedFont>
      <p:font typeface="Calibri (MS)" panose="020B0604020202020204" charset="0"/>
      <p:regular r:id="rId22"/>
    </p:embeddedFont>
    <p:embeddedFont>
      <p:font typeface="Calibri (MS) Bold" panose="020B0604020202020204" charset="0"/>
      <p:regular r:id="rId23"/>
    </p:embeddedFont>
    <p:embeddedFont>
      <p:font typeface="Calibri (MS) Italics" panose="020B0604020202020204" charset="0"/>
      <p:regular r:id="rId24"/>
    </p:embeddedFont>
    <p:embeddedFont>
      <p:font typeface="Glacial Indifference Bold" panose="020B0604020202020204" charset="0"/>
      <p:regular r:id="rId25"/>
    </p:embeddedFont>
    <p:embeddedFont>
      <p:font typeface="Inter" panose="020B0604020202020204" charset="0"/>
      <p:regular r:id="rId26"/>
    </p:embeddedFont>
    <p:embeddedFont>
      <p:font typeface="Inter Bold" panose="020B0604020202020204" charset="0"/>
      <p:regular r:id="rId27"/>
    </p:embeddedFont>
    <p:embeddedFont>
      <p:font typeface="Telegraf Bold" panose="020B0604020202020204" charset="0"/>
      <p:regular r:id="rId28"/>
    </p:embeddedFont>
    <p:embeddedFont>
      <p:font typeface="TT Norms" panose="020B0604020202020204" charset="0"/>
      <p:regular r:id="rId29"/>
    </p:embeddedFont>
    <p:embeddedFont>
      <p:font typeface="TT Norms Bold" panose="020B0604020202020204" charset="0"/>
      <p:regular r:id="rId30"/>
    </p:embeddedFont>
    <p:embeddedFont>
      <p:font typeface="TT Norms Light" panose="020B0604020202020204" charset="0"/>
      <p:regular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3987" autoAdjust="0"/>
  </p:normalViewPr>
  <p:slideViewPr>
    <p:cSldViewPr>
      <p:cViewPr varScale="1">
        <p:scale>
          <a:sx n="53" d="100"/>
          <a:sy n="53" d="100"/>
        </p:scale>
        <p:origin x="492" y="6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17486D-4853-4D4E-807E-0E8FA307C819}" type="datetimeFigureOut">
              <a:rPr lang="es-MX" smtClean="0"/>
              <a:t>07/10/2026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AF4DD0-3077-4895-9BF2-792098C5924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6331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AF4DD0-3077-4895-9BF2-792098C5924F}" type="slidenum">
              <a:rPr lang="es-MX" smtClean="0"/>
              <a:t>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53530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sv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7.png"/><Relationship Id="rId7" Type="http://schemas.openxmlformats.org/officeDocument/2006/relationships/image" Target="../media/image1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6.jpe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7.png"/><Relationship Id="rId7" Type="http://schemas.openxmlformats.org/officeDocument/2006/relationships/image" Target="../media/image1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6.jpe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21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6.jpe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7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26.jpeg"/><Relationship Id="rId4" Type="http://schemas.openxmlformats.org/officeDocument/2006/relationships/image" Target="../media/image25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6.jpe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1.svg"/><Relationship Id="rId7" Type="http://schemas.openxmlformats.org/officeDocument/2006/relationships/image" Target="../media/image29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6.jpeg"/><Relationship Id="rId4" Type="http://schemas.openxmlformats.org/officeDocument/2006/relationships/image" Target="../media/image5.svg"/><Relationship Id="rId9" Type="http://schemas.openxmlformats.org/officeDocument/2006/relationships/image" Target="../media/image3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058400" y="-28575"/>
            <a:ext cx="8229600" cy="10287000"/>
          </a:xfrm>
          <a:custGeom>
            <a:avLst/>
            <a:gdLst/>
            <a:ahLst/>
            <a:cxnLst/>
            <a:rect l="l" t="t" r="r" b="b"/>
            <a:pathLst>
              <a:path w="8229600" h="10287000">
                <a:moveTo>
                  <a:pt x="0" y="0"/>
                </a:moveTo>
                <a:lnTo>
                  <a:pt x="8229600" y="0"/>
                </a:lnTo>
                <a:lnTo>
                  <a:pt x="82296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MX"/>
          </a:p>
        </p:txBody>
      </p:sp>
      <p:grpSp>
        <p:nvGrpSpPr>
          <p:cNvPr id="3" name="Group 3"/>
          <p:cNvGrpSpPr/>
          <p:nvPr/>
        </p:nvGrpSpPr>
        <p:grpSpPr>
          <a:xfrm>
            <a:off x="1486231" y="1038225"/>
            <a:ext cx="6486144" cy="2209800"/>
            <a:chOff x="0" y="0"/>
            <a:chExt cx="8648192" cy="29464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648192" cy="2946400"/>
            </a:xfrm>
            <a:custGeom>
              <a:avLst/>
              <a:gdLst/>
              <a:ahLst/>
              <a:cxnLst/>
              <a:rect l="l" t="t" r="r" b="b"/>
              <a:pathLst>
                <a:path w="8648192" h="2946400">
                  <a:moveTo>
                    <a:pt x="0" y="0"/>
                  </a:moveTo>
                  <a:lnTo>
                    <a:pt x="8648192" y="0"/>
                  </a:lnTo>
                  <a:lnTo>
                    <a:pt x="8648192" y="2946400"/>
                  </a:lnTo>
                  <a:lnTo>
                    <a:pt x="0" y="294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071" t="-101405" b="-95255"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546381" y="2864984"/>
            <a:ext cx="7541078" cy="5291418"/>
            <a:chOff x="0" y="0"/>
            <a:chExt cx="13885164" cy="9742932"/>
          </a:xfrm>
        </p:grpSpPr>
        <p:sp>
          <p:nvSpPr>
            <p:cNvPr id="6" name="Freeform 6"/>
            <p:cNvSpPr/>
            <p:nvPr/>
          </p:nvSpPr>
          <p:spPr>
            <a:xfrm>
              <a:off x="23971" y="0"/>
              <a:ext cx="13837222" cy="9742932"/>
            </a:xfrm>
            <a:custGeom>
              <a:avLst/>
              <a:gdLst/>
              <a:ahLst/>
              <a:cxnLst/>
              <a:rect l="l" t="t" r="r" b="b"/>
              <a:pathLst>
                <a:path w="13837222" h="9742932">
                  <a:moveTo>
                    <a:pt x="13765308" y="5138039"/>
                  </a:moveTo>
                  <a:lnTo>
                    <a:pt x="11241183" y="9476359"/>
                  </a:lnTo>
                  <a:cubicBezTo>
                    <a:pt x="11145171" y="9641459"/>
                    <a:pt x="10968515" y="9742932"/>
                    <a:pt x="10777633" y="9742932"/>
                  </a:cubicBezTo>
                  <a:lnTo>
                    <a:pt x="3059589" y="9742932"/>
                  </a:lnTo>
                  <a:cubicBezTo>
                    <a:pt x="2868581" y="9742932"/>
                    <a:pt x="2692051" y="9641332"/>
                    <a:pt x="2596039" y="9476359"/>
                  </a:cubicBezTo>
                  <a:lnTo>
                    <a:pt x="71914" y="5138039"/>
                  </a:lnTo>
                  <a:cubicBezTo>
                    <a:pt x="-23971" y="4973193"/>
                    <a:pt x="-23971" y="4769612"/>
                    <a:pt x="71914" y="4604766"/>
                  </a:cubicBezTo>
                  <a:lnTo>
                    <a:pt x="2596039" y="266573"/>
                  </a:lnTo>
                  <a:cubicBezTo>
                    <a:pt x="2692051" y="101600"/>
                    <a:pt x="2868581" y="0"/>
                    <a:pt x="3059589" y="0"/>
                  </a:cubicBezTo>
                  <a:lnTo>
                    <a:pt x="10777633" y="0"/>
                  </a:lnTo>
                  <a:cubicBezTo>
                    <a:pt x="10968641" y="0"/>
                    <a:pt x="11145171" y="101600"/>
                    <a:pt x="11241183" y="266573"/>
                  </a:cubicBezTo>
                  <a:lnTo>
                    <a:pt x="13765308" y="4604893"/>
                  </a:lnTo>
                  <a:cubicBezTo>
                    <a:pt x="13861194" y="4769739"/>
                    <a:pt x="13861194" y="4973320"/>
                    <a:pt x="13765308" y="5138166"/>
                  </a:cubicBezTo>
                  <a:close/>
                </a:path>
              </a:pathLst>
            </a:custGeom>
            <a:blipFill>
              <a:blip r:embed="rId4"/>
              <a:stretch>
                <a:fillRect l="-62260" t="-86047" r="-51777" b="-16102"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8" name="Freeform 8"/>
          <p:cNvSpPr/>
          <p:nvPr/>
        </p:nvSpPr>
        <p:spPr>
          <a:xfrm rot="5400000">
            <a:off x="-4814888" y="4786313"/>
            <a:ext cx="10315575" cy="685800"/>
          </a:xfrm>
          <a:custGeom>
            <a:avLst/>
            <a:gdLst/>
            <a:ahLst/>
            <a:cxnLst/>
            <a:rect l="l" t="t" r="r" b="b"/>
            <a:pathLst>
              <a:path w="11378318" h="6406230">
                <a:moveTo>
                  <a:pt x="0" y="0"/>
                </a:moveTo>
                <a:lnTo>
                  <a:pt x="11378318" y="0"/>
                </a:lnTo>
                <a:lnTo>
                  <a:pt x="11378318" y="6406230"/>
                </a:lnTo>
                <a:lnTo>
                  <a:pt x="0" y="64062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9" name="TextBox 9"/>
          <p:cNvSpPr txBox="1"/>
          <p:nvPr/>
        </p:nvSpPr>
        <p:spPr>
          <a:xfrm>
            <a:off x="1486231" y="4520094"/>
            <a:ext cx="9077735" cy="1981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99"/>
              </a:lnSpc>
            </a:pPr>
            <a:r>
              <a:rPr lang="en-US" sz="5999" b="1">
                <a:solidFill>
                  <a:srgbClr val="1D7363"/>
                </a:solidFill>
                <a:latin typeface="TT Norms Bold"/>
                <a:ea typeface="TT Norms Bold"/>
                <a:cs typeface="TT Norms Bold"/>
                <a:sym typeface="TT Norms Bold"/>
              </a:rPr>
              <a:t>Construyendo la industria del biogás </a:t>
            </a:r>
          </a:p>
          <a:p>
            <a:pPr algn="l">
              <a:lnSpc>
                <a:spcPts val="5099"/>
              </a:lnSpc>
            </a:pPr>
            <a:r>
              <a:rPr lang="en-US" sz="5999" b="1">
                <a:solidFill>
                  <a:srgbClr val="1D7363"/>
                </a:solidFill>
                <a:latin typeface="TT Norms Bold"/>
                <a:ea typeface="TT Norms Bold"/>
                <a:cs typeface="TT Norms Bold"/>
                <a:sym typeface="TT Norms Bold"/>
              </a:rPr>
              <a:t>y el biometano en México</a:t>
            </a:r>
          </a:p>
        </p:txBody>
      </p:sp>
      <p:sp>
        <p:nvSpPr>
          <p:cNvPr id="10" name="Freeform 10"/>
          <p:cNvSpPr/>
          <p:nvPr/>
        </p:nvSpPr>
        <p:spPr>
          <a:xfrm>
            <a:off x="2085805" y="9416709"/>
            <a:ext cx="2643499" cy="327133"/>
          </a:xfrm>
          <a:custGeom>
            <a:avLst/>
            <a:gdLst/>
            <a:ahLst/>
            <a:cxnLst/>
            <a:rect l="l" t="t" r="r" b="b"/>
            <a:pathLst>
              <a:path w="2643499" h="327133">
                <a:moveTo>
                  <a:pt x="0" y="0"/>
                </a:moveTo>
                <a:lnTo>
                  <a:pt x="2643498" y="0"/>
                </a:lnTo>
                <a:lnTo>
                  <a:pt x="2643498" y="327132"/>
                </a:lnTo>
                <a:lnTo>
                  <a:pt x="0" y="3271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pSp>
        <p:nvGrpSpPr>
          <p:cNvPr id="11" name="Group 11"/>
          <p:cNvGrpSpPr/>
          <p:nvPr/>
        </p:nvGrpSpPr>
        <p:grpSpPr>
          <a:xfrm>
            <a:off x="2062862" y="8734526"/>
            <a:ext cx="2666441" cy="695510"/>
            <a:chOff x="0" y="0"/>
            <a:chExt cx="5081686" cy="132549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081686" cy="1325499"/>
            </a:xfrm>
            <a:custGeom>
              <a:avLst/>
              <a:gdLst/>
              <a:ahLst/>
              <a:cxnLst/>
              <a:rect l="l" t="t" r="r" b="b"/>
              <a:pathLst>
                <a:path w="5081686" h="1325499">
                  <a:moveTo>
                    <a:pt x="102878" y="0"/>
                  </a:moveTo>
                  <a:lnTo>
                    <a:pt x="4978807" y="0"/>
                  </a:lnTo>
                  <a:cubicBezTo>
                    <a:pt x="5006082" y="0"/>
                    <a:pt x="5032217" y="13208"/>
                    <a:pt x="5051506" y="36957"/>
                  </a:cubicBezTo>
                  <a:cubicBezTo>
                    <a:pt x="5070796" y="60706"/>
                    <a:pt x="5081686" y="92583"/>
                    <a:pt x="5081686" y="125984"/>
                  </a:cubicBezTo>
                  <a:lnTo>
                    <a:pt x="5081686" y="1199642"/>
                  </a:lnTo>
                  <a:cubicBezTo>
                    <a:pt x="5081686" y="1233043"/>
                    <a:pt x="5070796" y="1265047"/>
                    <a:pt x="5051506" y="1288669"/>
                  </a:cubicBezTo>
                  <a:cubicBezTo>
                    <a:pt x="5032217" y="1312291"/>
                    <a:pt x="5006082" y="1325499"/>
                    <a:pt x="4978807" y="1325499"/>
                  </a:cubicBezTo>
                  <a:lnTo>
                    <a:pt x="102878" y="1325499"/>
                  </a:lnTo>
                  <a:cubicBezTo>
                    <a:pt x="75603" y="1325499"/>
                    <a:pt x="49469" y="1312291"/>
                    <a:pt x="30179" y="1288669"/>
                  </a:cubicBezTo>
                  <a:cubicBezTo>
                    <a:pt x="10889" y="1265047"/>
                    <a:pt x="0" y="1233043"/>
                    <a:pt x="0" y="1199642"/>
                  </a:cubicBezTo>
                  <a:lnTo>
                    <a:pt x="0" y="125984"/>
                  </a:lnTo>
                  <a:cubicBezTo>
                    <a:pt x="0" y="92583"/>
                    <a:pt x="10786" y="60579"/>
                    <a:pt x="30179" y="36957"/>
                  </a:cubicBezTo>
                  <a:cubicBezTo>
                    <a:pt x="49572" y="13335"/>
                    <a:pt x="75603" y="0"/>
                    <a:pt x="102878" y="0"/>
                  </a:cubicBezTo>
                  <a:close/>
                </a:path>
              </a:pathLst>
            </a:custGeom>
            <a:solidFill>
              <a:srgbClr val="1D7363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085805" y="8599257"/>
            <a:ext cx="2624449" cy="1023199"/>
            <a:chOff x="0" y="0"/>
            <a:chExt cx="3899408" cy="152027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899408" cy="1520274"/>
            </a:xfrm>
            <a:custGeom>
              <a:avLst/>
              <a:gdLst/>
              <a:ahLst/>
              <a:cxnLst/>
              <a:rect l="l" t="t" r="r" b="b"/>
              <a:pathLst>
                <a:path w="3899408" h="1520274">
                  <a:moveTo>
                    <a:pt x="0" y="0"/>
                  </a:moveTo>
                  <a:lnTo>
                    <a:pt x="3899408" y="0"/>
                  </a:lnTo>
                  <a:lnTo>
                    <a:pt x="3899408" y="1520274"/>
                  </a:lnTo>
                  <a:lnTo>
                    <a:pt x="0" y="1520274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t="-29759" r="-59588" b="-29758"/>
              </a:stretch>
            </a:blipFill>
          </p:spPr>
          <p:txBody>
            <a:bodyPr/>
            <a:lstStyle/>
            <a:p>
              <a:endParaRPr lang="es-MX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123825"/>
              <a:ext cx="3899408" cy="13964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068"/>
                </a:lnSpc>
              </a:pPr>
              <a:r>
                <a:rPr lang="en-US" sz="3600" b="1">
                  <a:solidFill>
                    <a:srgbClr val="FFFFFF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2025-2029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2219155" y="8127914"/>
            <a:ext cx="2282352" cy="855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1"/>
              </a:lnSpc>
            </a:pPr>
            <a:r>
              <a:rPr lang="en-US" sz="6441" b="1">
                <a:solidFill>
                  <a:srgbClr val="23403D"/>
                </a:solidFill>
                <a:latin typeface="TT Norms Bold"/>
                <a:ea typeface="TT Norms Bold"/>
                <a:cs typeface="TT Norms Bold"/>
                <a:sym typeface="TT Norms Bold"/>
              </a:rPr>
              <a:t>PLAN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 flipH="1">
            <a:off x="0" y="9258296"/>
            <a:ext cx="18288000" cy="1028701"/>
          </a:xfrm>
          <a:custGeom>
            <a:avLst/>
            <a:gdLst/>
            <a:ahLst/>
            <a:cxnLst/>
            <a:rect l="l" t="t" r="r" b="b"/>
            <a:pathLst>
              <a:path w="19931061" h="11221603">
                <a:moveTo>
                  <a:pt x="19931062" y="0"/>
                </a:moveTo>
                <a:lnTo>
                  <a:pt x="0" y="0"/>
                </a:lnTo>
                <a:lnTo>
                  <a:pt x="0" y="11221603"/>
                </a:lnTo>
                <a:lnTo>
                  <a:pt x="19931062" y="11221603"/>
                </a:lnTo>
                <a:lnTo>
                  <a:pt x="19931062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8128" r="-18128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3" name="Freeform 3"/>
          <p:cNvSpPr/>
          <p:nvPr/>
        </p:nvSpPr>
        <p:spPr>
          <a:xfrm>
            <a:off x="14996774" y="9287113"/>
            <a:ext cx="2685630" cy="929285"/>
          </a:xfrm>
          <a:custGeom>
            <a:avLst/>
            <a:gdLst/>
            <a:ahLst/>
            <a:cxnLst/>
            <a:rect l="l" t="t" r="r" b="b"/>
            <a:pathLst>
              <a:path w="2685630" h="929285">
                <a:moveTo>
                  <a:pt x="0" y="0"/>
                </a:moveTo>
                <a:lnTo>
                  <a:pt x="2685630" y="0"/>
                </a:lnTo>
                <a:lnTo>
                  <a:pt x="2685630" y="929285"/>
                </a:lnTo>
                <a:lnTo>
                  <a:pt x="0" y="9292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8297" r="-485" b="-92105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4" name="AutoShape 4"/>
          <p:cNvSpPr/>
          <p:nvPr/>
        </p:nvSpPr>
        <p:spPr>
          <a:xfrm>
            <a:off x="552651" y="7197466"/>
            <a:ext cx="842989" cy="0"/>
          </a:xfrm>
          <a:prstGeom prst="line">
            <a:avLst/>
          </a:prstGeom>
          <a:ln w="38100" cap="flat">
            <a:gradFill>
              <a:gsLst>
                <a:gs pos="0">
                  <a:srgbClr val="6EC8BD">
                    <a:alpha val="100000"/>
                  </a:srgbClr>
                </a:gs>
                <a:gs pos="100000">
                  <a:srgbClr val="2F6359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MX"/>
          </a:p>
        </p:txBody>
      </p:sp>
      <p:grpSp>
        <p:nvGrpSpPr>
          <p:cNvPr id="5" name="Group 5"/>
          <p:cNvGrpSpPr/>
          <p:nvPr/>
        </p:nvGrpSpPr>
        <p:grpSpPr>
          <a:xfrm>
            <a:off x="1395639" y="6217930"/>
            <a:ext cx="15506774" cy="2659286"/>
            <a:chOff x="0" y="0"/>
            <a:chExt cx="4084137" cy="70038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084137" cy="700388"/>
            </a:xfrm>
            <a:custGeom>
              <a:avLst/>
              <a:gdLst/>
              <a:ahLst/>
              <a:cxnLst/>
              <a:rect l="l" t="t" r="r" b="b"/>
              <a:pathLst>
                <a:path w="4084137" h="700388">
                  <a:moveTo>
                    <a:pt x="4084137" y="49926"/>
                  </a:moveTo>
                  <a:lnTo>
                    <a:pt x="4084137" y="650462"/>
                  </a:lnTo>
                  <a:cubicBezTo>
                    <a:pt x="4084137" y="663703"/>
                    <a:pt x="4078877" y="676402"/>
                    <a:pt x="4069514" y="685765"/>
                  </a:cubicBezTo>
                  <a:cubicBezTo>
                    <a:pt x="4060151" y="695128"/>
                    <a:pt x="4047452" y="700388"/>
                    <a:pt x="4034211" y="700388"/>
                  </a:cubicBezTo>
                  <a:lnTo>
                    <a:pt x="49926" y="700388"/>
                  </a:lnTo>
                  <a:cubicBezTo>
                    <a:pt x="22353" y="700388"/>
                    <a:pt x="0" y="678035"/>
                    <a:pt x="0" y="650462"/>
                  </a:cubicBezTo>
                  <a:lnTo>
                    <a:pt x="0" y="49926"/>
                  </a:lnTo>
                  <a:cubicBezTo>
                    <a:pt x="0" y="36685"/>
                    <a:pt x="5260" y="23986"/>
                    <a:pt x="14623" y="14623"/>
                  </a:cubicBezTo>
                  <a:cubicBezTo>
                    <a:pt x="23986" y="5260"/>
                    <a:pt x="36685" y="0"/>
                    <a:pt x="49926" y="0"/>
                  </a:cubicBezTo>
                  <a:lnTo>
                    <a:pt x="4034211" y="0"/>
                  </a:lnTo>
                  <a:cubicBezTo>
                    <a:pt x="4047452" y="0"/>
                    <a:pt x="4060151" y="5260"/>
                    <a:pt x="4069514" y="14623"/>
                  </a:cubicBezTo>
                  <a:cubicBezTo>
                    <a:pt x="4078877" y="23986"/>
                    <a:pt x="4084137" y="36685"/>
                    <a:pt x="4084137" y="49926"/>
                  </a:cubicBezTo>
                  <a:close/>
                </a:path>
              </a:pathLst>
            </a:custGeom>
            <a:solidFill>
              <a:srgbClr val="057D78"/>
            </a:solidFill>
          </p:spPr>
          <p:txBody>
            <a:bodyPr/>
            <a:lstStyle/>
            <a:p>
              <a:endParaRPr lang="es-MX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14300"/>
              <a:ext cx="4084137" cy="8146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60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28700" y="3976766"/>
            <a:ext cx="7483126" cy="1676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60"/>
              </a:lnSpc>
            </a:pPr>
            <a:r>
              <a:rPr lang="en-US" sz="2800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Durante años, la conversación mexicana se concentró principalmente en demostrar el potencial técnico y la disponibilidad teórica de biomasa y residuos orgánicos.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19175" y="1514475"/>
            <a:ext cx="16230600" cy="148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6999" b="1" dirty="0">
                <a:solidFill>
                  <a:srgbClr val="057D78"/>
                </a:solidFill>
                <a:latin typeface="TT Norms Bold"/>
                <a:ea typeface="TT Norms Bold"/>
                <a:cs typeface="TT Norms Bold"/>
                <a:sym typeface="TT Norms Bold"/>
              </a:rPr>
              <a:t>México </a:t>
            </a:r>
            <a:r>
              <a:rPr lang="en-US" sz="6999" b="1" dirty="0" err="1">
                <a:solidFill>
                  <a:srgbClr val="057D78"/>
                </a:solidFill>
                <a:latin typeface="TT Norms Bold"/>
                <a:ea typeface="TT Norms Bold"/>
                <a:cs typeface="TT Norms Bold"/>
                <a:sym typeface="TT Norms Bold"/>
              </a:rPr>
              <a:t>cambió</a:t>
            </a:r>
            <a:r>
              <a:rPr lang="en-US" sz="6999" b="1" dirty="0">
                <a:solidFill>
                  <a:srgbClr val="057D78"/>
                </a:solidFill>
                <a:latin typeface="TT Norms Bold"/>
                <a:ea typeface="TT Norms Bold"/>
                <a:cs typeface="TT Norms Bold"/>
                <a:sym typeface="TT Norms Bold"/>
              </a:rPr>
              <a:t> de </a:t>
            </a:r>
            <a:r>
              <a:rPr lang="en-US" sz="6999" b="1" dirty="0" err="1">
                <a:solidFill>
                  <a:srgbClr val="057D78"/>
                </a:solidFill>
                <a:latin typeface="TT Norms Bold"/>
                <a:ea typeface="TT Norms Bold"/>
                <a:cs typeface="TT Norms Bold"/>
                <a:sym typeface="TT Norms Bold"/>
              </a:rPr>
              <a:t>etapa</a:t>
            </a:r>
            <a:r>
              <a:rPr lang="en-US" sz="6999" b="1" dirty="0">
                <a:solidFill>
                  <a:srgbClr val="057D78"/>
                </a:solidFill>
                <a:latin typeface="TT Norms Bold"/>
                <a:ea typeface="TT Norms Bold"/>
                <a:cs typeface="TT Norms Bold"/>
                <a:sym typeface="TT Norms Bold"/>
              </a:rPr>
              <a:t>: del </a:t>
            </a:r>
            <a:r>
              <a:rPr lang="en-US" sz="6999" b="1" dirty="0" err="1">
                <a:solidFill>
                  <a:srgbClr val="057D78"/>
                </a:solidFill>
                <a:latin typeface="TT Norms Bold"/>
                <a:ea typeface="TT Norms Bold"/>
                <a:cs typeface="TT Norms Bold"/>
                <a:sym typeface="TT Norms Bold"/>
              </a:rPr>
              <a:t>potencial</a:t>
            </a:r>
            <a:r>
              <a:rPr lang="en-US" sz="6999" b="1" dirty="0">
                <a:solidFill>
                  <a:srgbClr val="057D78"/>
                </a:solidFill>
                <a:latin typeface="TT Norms Bold"/>
                <a:ea typeface="TT Norms Bold"/>
                <a:cs typeface="TT Norms Bold"/>
                <a:sym typeface="TT Norms Bold"/>
              </a:rPr>
              <a:t> a la </a:t>
            </a:r>
            <a:r>
              <a:rPr lang="en-US" sz="6999" b="1" dirty="0" err="1">
                <a:solidFill>
                  <a:srgbClr val="057D78"/>
                </a:solidFill>
                <a:latin typeface="TT Norms Bold"/>
                <a:ea typeface="TT Norms Bold"/>
                <a:cs typeface="TT Norms Bold"/>
                <a:sym typeface="TT Norms Bold"/>
              </a:rPr>
              <a:t>construcción</a:t>
            </a:r>
            <a:r>
              <a:rPr lang="en-US" sz="6999" b="1" dirty="0">
                <a:solidFill>
                  <a:srgbClr val="057D78"/>
                </a:solidFill>
                <a:latin typeface="TT Norms Bold"/>
                <a:ea typeface="TT Norms Bold"/>
                <a:cs typeface="TT Norms Bold"/>
                <a:sym typeface="TT Norms Bold"/>
              </a:rPr>
              <a:t> de mercado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66800" y="3190071"/>
            <a:ext cx="7887638" cy="616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>
                <a:solidFill>
                  <a:srgbClr val="091713"/>
                </a:solidFill>
                <a:latin typeface="Agrandir"/>
                <a:ea typeface="Agrandir"/>
                <a:cs typeface="Agrandir"/>
                <a:sym typeface="Agrandir"/>
              </a:rPr>
              <a:t>Etapa Previa (Histórica)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419287" y="3190071"/>
            <a:ext cx="7887638" cy="616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>
                <a:solidFill>
                  <a:srgbClr val="091713"/>
                </a:solidFill>
                <a:latin typeface="Agrandir"/>
                <a:ea typeface="Agrandir"/>
                <a:cs typeface="Agrandir"/>
                <a:sym typeface="Agrandir"/>
              </a:rPr>
              <a:t>Nueva Realidad (2025–2026)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419287" y="3976766"/>
            <a:ext cx="7483126" cy="1676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0"/>
              </a:lnSpc>
            </a:pPr>
            <a:r>
              <a:rPr lang="en-US" sz="2800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Aparecen simultáneamente componentes operativos: nueva legislación, reglamento, procedimientos, permisos, normalización, trazabilidad y proyectos comerciales.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57250" y="6284524"/>
            <a:ext cx="671371" cy="922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68"/>
              </a:lnSpc>
              <a:spcBef>
                <a:spcPct val="0"/>
              </a:spcBef>
            </a:pPr>
            <a:r>
              <a:rPr lang="en-US" sz="4620" b="1">
                <a:solidFill>
                  <a:srgbClr val="3DA497"/>
                </a:solidFill>
                <a:latin typeface="Agrandir Bold"/>
                <a:ea typeface="Agrandir Bold"/>
                <a:cs typeface="Agrandir Bold"/>
                <a:sym typeface="Agrandir Bold"/>
              </a:rPr>
              <a:t>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795321" y="6587626"/>
            <a:ext cx="14869789" cy="1774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37"/>
              </a:lnSpc>
              <a:spcBef>
                <a:spcPct val="0"/>
              </a:spcBef>
            </a:pPr>
            <a:r>
              <a:rPr lang="en-US" sz="2526" b="1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Mensaje central</a:t>
            </a:r>
            <a:r>
              <a:rPr lang="en-US" sz="2526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: El cambio relevante es la formación de una cadena de valor regulada y no solo la puesta en marcha de una sola planta aislada. </a:t>
            </a:r>
          </a:p>
          <a:p>
            <a:pPr algn="l">
              <a:lnSpc>
                <a:spcPts val="3537"/>
              </a:lnSpc>
              <a:spcBef>
                <a:spcPct val="0"/>
              </a:spcBef>
            </a:pPr>
            <a:endParaRPr lang="en-US" sz="2526">
              <a:solidFill>
                <a:srgbClr val="FFFFFF"/>
              </a:solidFill>
              <a:latin typeface="TT Norms"/>
              <a:ea typeface="TT Norms"/>
              <a:cs typeface="TT Norms"/>
              <a:sym typeface="TT Norms"/>
            </a:endParaRPr>
          </a:p>
          <a:p>
            <a:pPr algn="l">
              <a:lnSpc>
                <a:spcPts val="3537"/>
              </a:lnSpc>
              <a:spcBef>
                <a:spcPct val="0"/>
              </a:spcBef>
            </a:pPr>
            <a:r>
              <a:rPr lang="en-US" sz="2526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     </a:t>
            </a:r>
            <a:r>
              <a:rPr lang="en-US" sz="2526" b="1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México</a:t>
            </a:r>
            <a:r>
              <a:rPr lang="en-US" sz="2526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 aún no tiene un mercado maduro de biometano,</a:t>
            </a:r>
            <a:r>
              <a:rPr lang="en-US" sz="2526" b="1" u="sng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 pero ya cuenta con sus primeros eslabones</a:t>
            </a:r>
            <a:r>
              <a:rPr lang="en-US" sz="2526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79009" y="9445084"/>
            <a:ext cx="12143322" cy="651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20"/>
              </a:lnSpc>
              <a:spcBef>
                <a:spcPct val="0"/>
              </a:spcBef>
            </a:pPr>
            <a:r>
              <a:rPr lang="en-US" sz="1728" dirty="0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Fuentes: Ley de </a:t>
            </a:r>
            <a:r>
              <a:rPr lang="en-US" sz="1728" dirty="0" err="1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Biocombustibles</a:t>
            </a:r>
            <a:r>
              <a:rPr lang="en-US" sz="1728" dirty="0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 (DOF, 18-mar-2025) | </a:t>
            </a:r>
            <a:r>
              <a:rPr lang="en-US" sz="1728" dirty="0" err="1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Reglamento</a:t>
            </a:r>
            <a:r>
              <a:rPr lang="en-US" sz="1728" dirty="0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 de la Ley de </a:t>
            </a:r>
            <a:r>
              <a:rPr lang="en-US" sz="1728" dirty="0" err="1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Biocombustibles</a:t>
            </a:r>
            <a:r>
              <a:rPr lang="en-US" sz="1728" dirty="0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 (DOF, 03-oct-2025) | Segundo Informe de </a:t>
            </a:r>
            <a:r>
              <a:rPr lang="en-US" sz="1728" dirty="0" err="1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Gobierno</a:t>
            </a:r>
            <a:r>
              <a:rPr lang="en-US" sz="1728" dirty="0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 2025–2026 | SENER, </a:t>
            </a:r>
            <a:r>
              <a:rPr lang="en-US" sz="1728" dirty="0" err="1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Ventanilla</a:t>
            </a:r>
            <a:r>
              <a:rPr lang="en-US" sz="1728" dirty="0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 Energía, 31-ago/02-sep-2026.</a:t>
            </a:r>
          </a:p>
        </p:txBody>
      </p:sp>
      <p:sp>
        <p:nvSpPr>
          <p:cNvPr id="16" name="Freeform 16"/>
          <p:cNvSpPr/>
          <p:nvPr/>
        </p:nvSpPr>
        <p:spPr>
          <a:xfrm rot="-10800000" flipH="1">
            <a:off x="-34167" y="0"/>
            <a:ext cx="7738158" cy="990600"/>
          </a:xfrm>
          <a:custGeom>
            <a:avLst/>
            <a:gdLst/>
            <a:ahLst/>
            <a:cxnLst/>
            <a:rect l="l" t="t" r="r" b="b"/>
            <a:pathLst>
              <a:path w="7738158" h="4356744">
                <a:moveTo>
                  <a:pt x="7738158" y="0"/>
                </a:moveTo>
                <a:lnTo>
                  <a:pt x="0" y="0"/>
                </a:lnTo>
                <a:lnTo>
                  <a:pt x="0" y="4356744"/>
                </a:lnTo>
                <a:lnTo>
                  <a:pt x="7738158" y="4356744"/>
                </a:lnTo>
                <a:lnTo>
                  <a:pt x="7738158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8128" r="-18128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7" name="TextBox 17"/>
          <p:cNvSpPr txBox="1"/>
          <p:nvPr/>
        </p:nvSpPr>
        <p:spPr>
          <a:xfrm>
            <a:off x="486260" y="266700"/>
            <a:ext cx="6680861" cy="386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1C4439"/>
                </a:solidFill>
                <a:latin typeface="Agrandir Bold"/>
                <a:ea typeface="Agrandir Bold"/>
                <a:cs typeface="Agrandir Bold"/>
                <a:sym typeface="Agrandir Bold"/>
              </a:rPr>
              <a:t>TRANSFORMACIÓN DEL SECTOR EN MÉXICO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 16">
            <a:extLst>
              <a:ext uri="{FF2B5EF4-FFF2-40B4-BE49-F238E27FC236}">
                <a16:creationId xmlns:a16="http://schemas.microsoft.com/office/drawing/2014/main" id="{A918A2F8-C960-B49F-180D-D9F0F8FB9AC9}"/>
              </a:ext>
            </a:extLst>
          </p:cNvPr>
          <p:cNvSpPr/>
          <p:nvPr/>
        </p:nvSpPr>
        <p:spPr>
          <a:xfrm rot="-10800000" flipH="1">
            <a:off x="-34167" y="0"/>
            <a:ext cx="7738158" cy="990600"/>
          </a:xfrm>
          <a:custGeom>
            <a:avLst/>
            <a:gdLst/>
            <a:ahLst/>
            <a:cxnLst/>
            <a:rect l="l" t="t" r="r" b="b"/>
            <a:pathLst>
              <a:path w="7738158" h="4356744">
                <a:moveTo>
                  <a:pt x="7738158" y="0"/>
                </a:moveTo>
                <a:lnTo>
                  <a:pt x="0" y="0"/>
                </a:lnTo>
                <a:lnTo>
                  <a:pt x="0" y="4356744"/>
                </a:lnTo>
                <a:lnTo>
                  <a:pt x="7738158" y="4356744"/>
                </a:lnTo>
                <a:lnTo>
                  <a:pt x="7738158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8128" r="-18128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40" name="Freeform 2">
            <a:extLst>
              <a:ext uri="{FF2B5EF4-FFF2-40B4-BE49-F238E27FC236}">
                <a16:creationId xmlns:a16="http://schemas.microsoft.com/office/drawing/2014/main" id="{ABA5B652-EC17-7DC8-CE86-56EAF4160CA9}"/>
              </a:ext>
            </a:extLst>
          </p:cNvPr>
          <p:cNvSpPr/>
          <p:nvPr/>
        </p:nvSpPr>
        <p:spPr>
          <a:xfrm rot="-10800000" flipH="1">
            <a:off x="0" y="8771599"/>
            <a:ext cx="18288000" cy="1515397"/>
          </a:xfrm>
          <a:custGeom>
            <a:avLst/>
            <a:gdLst/>
            <a:ahLst/>
            <a:cxnLst/>
            <a:rect l="l" t="t" r="r" b="b"/>
            <a:pathLst>
              <a:path w="19931061" h="11221603">
                <a:moveTo>
                  <a:pt x="19931062" y="0"/>
                </a:moveTo>
                <a:lnTo>
                  <a:pt x="0" y="0"/>
                </a:lnTo>
                <a:lnTo>
                  <a:pt x="0" y="11221603"/>
                </a:lnTo>
                <a:lnTo>
                  <a:pt x="19931062" y="11221603"/>
                </a:lnTo>
                <a:lnTo>
                  <a:pt x="19931062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8128" r="-18128"/>
            </a:stretch>
          </a:blipFill>
        </p:spPr>
        <p:txBody>
          <a:bodyPr/>
          <a:lstStyle/>
          <a:p>
            <a:endParaRPr lang="es-MX"/>
          </a:p>
        </p:txBody>
      </p:sp>
      <p:grpSp>
        <p:nvGrpSpPr>
          <p:cNvPr id="3" name="Group 3"/>
          <p:cNvGrpSpPr/>
          <p:nvPr/>
        </p:nvGrpSpPr>
        <p:grpSpPr>
          <a:xfrm>
            <a:off x="12706112" y="0"/>
            <a:ext cx="5566648" cy="10286996"/>
            <a:chOff x="0" y="0"/>
            <a:chExt cx="629064" cy="73978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29064" cy="739787"/>
            </a:xfrm>
            <a:custGeom>
              <a:avLst/>
              <a:gdLst/>
              <a:ahLst/>
              <a:cxnLst/>
              <a:rect l="l" t="t" r="r" b="b"/>
              <a:pathLst>
                <a:path w="629064" h="739787">
                  <a:moveTo>
                    <a:pt x="203200" y="0"/>
                  </a:moveTo>
                  <a:lnTo>
                    <a:pt x="629064" y="0"/>
                  </a:lnTo>
                  <a:lnTo>
                    <a:pt x="425864" y="739787"/>
                  </a:lnTo>
                  <a:lnTo>
                    <a:pt x="0" y="739787"/>
                  </a:lnTo>
                  <a:lnTo>
                    <a:pt x="203200" y="0"/>
                  </a:lnTo>
                  <a:close/>
                </a:path>
              </a:pathLst>
            </a:custGeom>
            <a:blipFill>
              <a:blip r:embed="rId3"/>
              <a:stretch>
                <a:fillRect l="-28400" r="-28400"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5" name="Freeform 5"/>
          <p:cNvSpPr/>
          <p:nvPr/>
        </p:nvSpPr>
        <p:spPr>
          <a:xfrm>
            <a:off x="13515184" y="201990"/>
            <a:ext cx="1245370" cy="1245370"/>
          </a:xfrm>
          <a:custGeom>
            <a:avLst/>
            <a:gdLst/>
            <a:ahLst/>
            <a:cxnLst/>
            <a:rect l="l" t="t" r="r" b="b"/>
            <a:pathLst>
              <a:path w="2388908" h="2388908">
                <a:moveTo>
                  <a:pt x="0" y="0"/>
                </a:moveTo>
                <a:lnTo>
                  <a:pt x="2388908" y="0"/>
                </a:lnTo>
                <a:lnTo>
                  <a:pt x="2388908" y="2388908"/>
                </a:lnTo>
                <a:lnTo>
                  <a:pt x="0" y="23889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MX"/>
          </a:p>
        </p:txBody>
      </p:sp>
      <p:sp>
        <p:nvSpPr>
          <p:cNvPr id="6" name="Freeform 6"/>
          <p:cNvSpPr/>
          <p:nvPr/>
        </p:nvSpPr>
        <p:spPr>
          <a:xfrm>
            <a:off x="1131536" y="9057632"/>
            <a:ext cx="2685630" cy="929285"/>
          </a:xfrm>
          <a:custGeom>
            <a:avLst/>
            <a:gdLst/>
            <a:ahLst/>
            <a:cxnLst/>
            <a:rect l="l" t="t" r="r" b="b"/>
            <a:pathLst>
              <a:path w="2685630" h="929285">
                <a:moveTo>
                  <a:pt x="0" y="0"/>
                </a:moveTo>
                <a:lnTo>
                  <a:pt x="2685630" y="0"/>
                </a:lnTo>
                <a:lnTo>
                  <a:pt x="2685630" y="929285"/>
                </a:lnTo>
                <a:lnTo>
                  <a:pt x="0" y="9292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98297" r="-485" b="-92105"/>
            </a:stretch>
          </a:blipFill>
        </p:spPr>
        <p:txBody>
          <a:bodyPr/>
          <a:lstStyle/>
          <a:p>
            <a:endParaRPr lang="es-MX"/>
          </a:p>
        </p:txBody>
      </p:sp>
      <p:grpSp>
        <p:nvGrpSpPr>
          <p:cNvPr id="8" name="Group 8"/>
          <p:cNvGrpSpPr/>
          <p:nvPr/>
        </p:nvGrpSpPr>
        <p:grpSpPr>
          <a:xfrm>
            <a:off x="9909439" y="3200938"/>
            <a:ext cx="7187936" cy="2398938"/>
            <a:chOff x="0" y="0"/>
            <a:chExt cx="9583915" cy="319858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583928" cy="3198622"/>
            </a:xfrm>
            <a:custGeom>
              <a:avLst/>
              <a:gdLst/>
              <a:ahLst/>
              <a:cxnLst/>
              <a:rect l="l" t="t" r="r" b="b"/>
              <a:pathLst>
                <a:path w="9583928" h="3198622">
                  <a:moveTo>
                    <a:pt x="0" y="201168"/>
                  </a:moveTo>
                  <a:cubicBezTo>
                    <a:pt x="0" y="90043"/>
                    <a:pt x="90043" y="0"/>
                    <a:pt x="201168" y="0"/>
                  </a:cubicBezTo>
                  <a:lnTo>
                    <a:pt x="9382760" y="0"/>
                  </a:lnTo>
                  <a:cubicBezTo>
                    <a:pt x="9493885" y="0"/>
                    <a:pt x="9583928" y="90043"/>
                    <a:pt x="9583928" y="201168"/>
                  </a:cubicBezTo>
                  <a:lnTo>
                    <a:pt x="9583928" y="2997454"/>
                  </a:lnTo>
                  <a:cubicBezTo>
                    <a:pt x="9583928" y="3108579"/>
                    <a:pt x="9493885" y="3198622"/>
                    <a:pt x="9382760" y="3198622"/>
                  </a:cubicBezTo>
                  <a:lnTo>
                    <a:pt x="201168" y="3198622"/>
                  </a:lnTo>
                  <a:cubicBezTo>
                    <a:pt x="90043" y="3198622"/>
                    <a:pt x="0" y="3108579"/>
                    <a:pt x="0" y="2997454"/>
                  </a:cubicBezTo>
                  <a:close/>
                </a:path>
              </a:pathLst>
            </a:custGeom>
            <a:solidFill>
              <a:srgbClr val="F0F7F4"/>
            </a:solidFill>
            <a:ln w="19050" cap="sq">
              <a:solidFill>
                <a:srgbClr val="E3EBE7"/>
              </a:solidFill>
              <a:prstDash val="solid"/>
              <a:miter/>
            </a:ln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890608" y="6558977"/>
            <a:ext cx="7206767" cy="1972266"/>
            <a:chOff x="0" y="0"/>
            <a:chExt cx="9609023" cy="262968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608947" cy="2629662"/>
            </a:xfrm>
            <a:custGeom>
              <a:avLst/>
              <a:gdLst/>
              <a:ahLst/>
              <a:cxnLst/>
              <a:rect l="l" t="t" r="r" b="b"/>
              <a:pathLst>
                <a:path w="9608947" h="2629662">
                  <a:moveTo>
                    <a:pt x="0" y="256413"/>
                  </a:moveTo>
                  <a:cubicBezTo>
                    <a:pt x="0" y="114808"/>
                    <a:pt x="114808" y="0"/>
                    <a:pt x="256413" y="0"/>
                  </a:cubicBezTo>
                  <a:lnTo>
                    <a:pt x="9352534" y="0"/>
                  </a:lnTo>
                  <a:cubicBezTo>
                    <a:pt x="9494139" y="0"/>
                    <a:pt x="9608947" y="114808"/>
                    <a:pt x="9608947" y="256413"/>
                  </a:cubicBezTo>
                  <a:lnTo>
                    <a:pt x="9608947" y="2373249"/>
                  </a:lnTo>
                  <a:cubicBezTo>
                    <a:pt x="9608947" y="2514854"/>
                    <a:pt x="9494139" y="2629662"/>
                    <a:pt x="9352534" y="2629662"/>
                  </a:cubicBezTo>
                  <a:lnTo>
                    <a:pt x="256413" y="2629662"/>
                  </a:lnTo>
                  <a:cubicBezTo>
                    <a:pt x="114808" y="2629662"/>
                    <a:pt x="0" y="2514854"/>
                    <a:pt x="0" y="2373249"/>
                  </a:cubicBezTo>
                  <a:close/>
                </a:path>
              </a:pathLst>
            </a:custGeom>
            <a:solidFill>
              <a:srgbClr val="00A88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80624" y="5856565"/>
            <a:ext cx="8272901" cy="91440"/>
            <a:chOff x="0" y="0"/>
            <a:chExt cx="11030534" cy="1219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030585" cy="121920"/>
            </a:xfrm>
            <a:custGeom>
              <a:avLst/>
              <a:gdLst/>
              <a:ahLst/>
              <a:cxnLst/>
              <a:rect l="l" t="t" r="r" b="b"/>
              <a:pathLst>
                <a:path w="11030585" h="121920">
                  <a:moveTo>
                    <a:pt x="0" y="121920"/>
                  </a:moveTo>
                  <a:lnTo>
                    <a:pt x="11030585" y="121920"/>
                  </a:lnTo>
                  <a:lnTo>
                    <a:pt x="1103058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7363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291801" y="3940430"/>
            <a:ext cx="209550" cy="266700"/>
            <a:chOff x="0" y="0"/>
            <a:chExt cx="279400" cy="355600"/>
          </a:xfrm>
        </p:grpSpPr>
        <p:sp>
          <p:nvSpPr>
            <p:cNvPr id="15" name="Freeform 15" descr="image.png"/>
            <p:cNvSpPr/>
            <p:nvPr/>
          </p:nvSpPr>
          <p:spPr>
            <a:xfrm>
              <a:off x="0" y="0"/>
              <a:ext cx="279400" cy="355600"/>
            </a:xfrm>
            <a:custGeom>
              <a:avLst/>
              <a:gdLst/>
              <a:ahLst/>
              <a:cxnLst/>
              <a:rect l="l" t="t" r="r" b="b"/>
              <a:pathLst>
                <a:path w="279400" h="355600">
                  <a:moveTo>
                    <a:pt x="0" y="0"/>
                  </a:moveTo>
                  <a:lnTo>
                    <a:pt x="279400" y="0"/>
                  </a:lnTo>
                  <a:lnTo>
                    <a:pt x="279400" y="355600"/>
                  </a:lnTo>
                  <a:lnTo>
                    <a:pt x="0" y="355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291801" y="4359530"/>
            <a:ext cx="209550" cy="266700"/>
            <a:chOff x="0" y="0"/>
            <a:chExt cx="279400" cy="355600"/>
          </a:xfrm>
        </p:grpSpPr>
        <p:sp>
          <p:nvSpPr>
            <p:cNvPr id="17" name="Freeform 17" descr="image.png"/>
            <p:cNvSpPr/>
            <p:nvPr/>
          </p:nvSpPr>
          <p:spPr>
            <a:xfrm>
              <a:off x="0" y="0"/>
              <a:ext cx="279400" cy="355600"/>
            </a:xfrm>
            <a:custGeom>
              <a:avLst/>
              <a:gdLst/>
              <a:ahLst/>
              <a:cxnLst/>
              <a:rect l="l" t="t" r="r" b="b"/>
              <a:pathLst>
                <a:path w="279400" h="355600">
                  <a:moveTo>
                    <a:pt x="0" y="0"/>
                  </a:moveTo>
                  <a:lnTo>
                    <a:pt x="279400" y="0"/>
                  </a:lnTo>
                  <a:lnTo>
                    <a:pt x="279400" y="355600"/>
                  </a:lnTo>
                  <a:lnTo>
                    <a:pt x="0" y="355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291801" y="4778630"/>
            <a:ext cx="209550" cy="266700"/>
            <a:chOff x="0" y="0"/>
            <a:chExt cx="279400" cy="355600"/>
          </a:xfrm>
        </p:grpSpPr>
        <p:sp>
          <p:nvSpPr>
            <p:cNvPr id="19" name="Freeform 19" descr="image.png"/>
            <p:cNvSpPr/>
            <p:nvPr/>
          </p:nvSpPr>
          <p:spPr>
            <a:xfrm>
              <a:off x="0" y="0"/>
              <a:ext cx="279400" cy="355600"/>
            </a:xfrm>
            <a:custGeom>
              <a:avLst/>
              <a:gdLst/>
              <a:ahLst/>
              <a:cxnLst/>
              <a:rect l="l" t="t" r="r" b="b"/>
              <a:pathLst>
                <a:path w="279400" h="355600">
                  <a:moveTo>
                    <a:pt x="0" y="0"/>
                  </a:moveTo>
                  <a:lnTo>
                    <a:pt x="279400" y="0"/>
                  </a:lnTo>
                  <a:lnTo>
                    <a:pt x="279400" y="355600"/>
                  </a:lnTo>
                  <a:lnTo>
                    <a:pt x="0" y="355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291801" y="5197730"/>
            <a:ext cx="209550" cy="266700"/>
            <a:chOff x="0" y="0"/>
            <a:chExt cx="279400" cy="355600"/>
          </a:xfrm>
        </p:grpSpPr>
        <p:sp>
          <p:nvSpPr>
            <p:cNvPr id="21" name="Freeform 21" descr="image.png"/>
            <p:cNvSpPr/>
            <p:nvPr/>
          </p:nvSpPr>
          <p:spPr>
            <a:xfrm>
              <a:off x="0" y="0"/>
              <a:ext cx="279400" cy="355600"/>
            </a:xfrm>
            <a:custGeom>
              <a:avLst/>
              <a:gdLst/>
              <a:ahLst/>
              <a:cxnLst/>
              <a:rect l="l" t="t" r="r" b="b"/>
              <a:pathLst>
                <a:path w="279400" h="355600">
                  <a:moveTo>
                    <a:pt x="0" y="0"/>
                  </a:moveTo>
                  <a:lnTo>
                    <a:pt x="279400" y="0"/>
                  </a:lnTo>
                  <a:lnTo>
                    <a:pt x="279400" y="355600"/>
                  </a:lnTo>
                  <a:lnTo>
                    <a:pt x="0" y="355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1200150" y="1646892"/>
            <a:ext cx="13277850" cy="13971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300"/>
              </a:lnSpc>
            </a:pPr>
            <a:r>
              <a:rPr lang="en-US" sz="5400" b="1" dirty="0">
                <a:solidFill>
                  <a:srgbClr val="057D78"/>
                </a:solidFill>
                <a:latin typeface="TT Norms Bold"/>
                <a:ea typeface="TT Norms Bold"/>
                <a:cs typeface="TT Norms Bold"/>
                <a:sym typeface="TT Norms Bold"/>
              </a:rPr>
              <a:t>La </a:t>
            </a:r>
            <a:r>
              <a:rPr lang="en-US" sz="5400" b="1" dirty="0" err="1">
                <a:solidFill>
                  <a:srgbClr val="057D78"/>
                </a:solidFill>
                <a:latin typeface="TT Norms Bold"/>
                <a:ea typeface="TT Norms Bold"/>
                <a:cs typeface="TT Norms Bold"/>
                <a:sym typeface="TT Norms Bold"/>
              </a:rPr>
              <a:t>oportunidad</a:t>
            </a:r>
            <a:r>
              <a:rPr lang="en-US" sz="5400" b="1" dirty="0">
                <a:solidFill>
                  <a:srgbClr val="057D78"/>
                </a:solidFill>
                <a:latin typeface="TT Norms Bold"/>
                <a:ea typeface="TT Norms Bold"/>
                <a:cs typeface="TT Norms Bold"/>
                <a:sym typeface="TT Norms Bold"/>
              </a:rPr>
              <a:t> mexicana es </a:t>
            </a:r>
            <a:r>
              <a:rPr lang="en-US" sz="5400" b="1" dirty="0" err="1">
                <a:solidFill>
                  <a:srgbClr val="057D78"/>
                </a:solidFill>
                <a:latin typeface="TT Norms Bold"/>
                <a:ea typeface="TT Norms Bold"/>
                <a:cs typeface="TT Norms Bold"/>
                <a:sym typeface="TT Norms Bold"/>
              </a:rPr>
              <a:t>estructural</a:t>
            </a:r>
            <a:r>
              <a:rPr lang="en-US" sz="5400" b="1" dirty="0">
                <a:solidFill>
                  <a:srgbClr val="057D78"/>
                </a:solidFill>
                <a:latin typeface="TT Norms Bold"/>
                <a:ea typeface="TT Norms Bold"/>
                <a:cs typeface="TT Norms Bold"/>
                <a:sym typeface="TT Norms Bold"/>
              </a:rPr>
              <a:t>: </a:t>
            </a:r>
            <a:r>
              <a:rPr lang="en-US" sz="5400" b="1" dirty="0" err="1">
                <a:solidFill>
                  <a:srgbClr val="057D78"/>
                </a:solidFill>
                <a:latin typeface="TT Norms Bold"/>
                <a:ea typeface="TT Norms Bold"/>
                <a:cs typeface="TT Norms Bold"/>
                <a:sym typeface="TT Norms Bold"/>
              </a:rPr>
              <a:t>residuos</a:t>
            </a:r>
            <a:r>
              <a:rPr lang="en-US" sz="5400" b="1" dirty="0">
                <a:solidFill>
                  <a:srgbClr val="057D78"/>
                </a:solidFill>
                <a:latin typeface="TT Norms Bold"/>
                <a:ea typeface="TT Norms Bold"/>
                <a:cs typeface="TT Norms Bold"/>
                <a:sym typeface="TT Norms Bold"/>
              </a:rPr>
              <a:t> + </a:t>
            </a:r>
            <a:r>
              <a:rPr lang="en-US" sz="5400" b="1" dirty="0" err="1">
                <a:solidFill>
                  <a:srgbClr val="057D78"/>
                </a:solidFill>
                <a:latin typeface="TT Norms Bold"/>
                <a:ea typeface="TT Norms Bold"/>
                <a:cs typeface="TT Norms Bold"/>
                <a:sym typeface="TT Norms Bold"/>
              </a:rPr>
              <a:t>energía</a:t>
            </a:r>
            <a:r>
              <a:rPr lang="en-US" sz="5400" b="1" dirty="0">
                <a:solidFill>
                  <a:srgbClr val="057D78"/>
                </a:solidFill>
                <a:latin typeface="TT Norms Bold"/>
                <a:ea typeface="TT Norms Bold"/>
                <a:cs typeface="TT Norms Bold"/>
                <a:sym typeface="TT Norms Bold"/>
              </a:rPr>
              <a:t> + </a:t>
            </a:r>
            <a:r>
              <a:rPr lang="en-US" sz="5400" b="1" dirty="0" err="1">
                <a:solidFill>
                  <a:srgbClr val="057D78"/>
                </a:solidFill>
                <a:latin typeface="TT Norms Bold"/>
                <a:ea typeface="TT Norms Bold"/>
                <a:cs typeface="TT Norms Bold"/>
                <a:sym typeface="TT Norms Bold"/>
              </a:rPr>
              <a:t>metano</a:t>
            </a:r>
            <a:endParaRPr lang="en-US" sz="5400" b="1" dirty="0">
              <a:solidFill>
                <a:srgbClr val="057D78"/>
              </a:solidFill>
              <a:latin typeface="TT Norms Bold"/>
              <a:ea typeface="TT Norms Bold"/>
              <a:cs typeface="TT Norms Bold"/>
              <a:sym typeface="TT Norms Bold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689651" y="249648"/>
            <a:ext cx="4274079" cy="386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1C4439"/>
                </a:solidFill>
                <a:latin typeface="Agrandir Bold"/>
                <a:ea typeface="Agrandir Bold"/>
                <a:cs typeface="Agrandir Bold"/>
                <a:sym typeface="Agrandir Bold"/>
              </a:rPr>
              <a:t>FUNDAMENTO DE MERCADO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271149" y="3204419"/>
            <a:ext cx="3545843" cy="769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700"/>
              </a:lnSpc>
            </a:pPr>
            <a:r>
              <a:rPr lang="en-US" sz="5700" b="1" dirty="0">
                <a:solidFill>
                  <a:srgbClr val="00A88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139,902 t/d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271149" y="4114819"/>
            <a:ext cx="7834741" cy="407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b="1">
                <a:solidFill>
                  <a:srgbClr val="0D281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Residuos Sólidos Urbanos (RSU) generados en México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71149" y="4562494"/>
            <a:ext cx="7834751" cy="859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44"/>
              </a:lnSpc>
            </a:pPr>
            <a:r>
              <a:rPr lang="en-US" sz="2199">
                <a:solidFill>
                  <a:srgbClr val="3B4D45"/>
                </a:solidFill>
                <a:latin typeface="Calibri (MS)"/>
                <a:ea typeface="Calibri (MS)"/>
                <a:cs typeface="Calibri (MS)"/>
                <a:sym typeface="Calibri (MS)"/>
              </a:rPr>
              <a:t>Sólo ~5% recibe tratamiento. SEMARNAT señala que casi la mitad corresponde a materia orgánica con bajo aprovechamiento actual.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271149" y="6290905"/>
            <a:ext cx="2757164" cy="769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700"/>
              </a:lnSpc>
            </a:pPr>
            <a:r>
              <a:rPr lang="en-US" sz="5700" b="1">
                <a:solidFill>
                  <a:srgbClr val="00A88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7.5 Bcf/d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71149" y="7179426"/>
            <a:ext cx="7815691" cy="407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b="1">
                <a:solidFill>
                  <a:srgbClr val="0D281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Importaciones de gas natural por ducto desde EE.UU.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71149" y="7512801"/>
            <a:ext cx="7834751" cy="859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44"/>
              </a:lnSpc>
            </a:pPr>
            <a:r>
              <a:rPr lang="en-US" sz="2199">
                <a:solidFill>
                  <a:srgbClr val="3B4D45"/>
                </a:solidFill>
                <a:latin typeface="Calibri (MS)"/>
                <a:ea typeface="Calibri (MS)"/>
                <a:cs typeface="Calibri (MS)"/>
                <a:sym typeface="Calibri (MS)"/>
              </a:rPr>
              <a:t>Registrado en mayo de 2025. Refleja una elevada dependencia energética externa que el biometano ayuda a mitigar.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263226" y="3319753"/>
            <a:ext cx="4846139" cy="620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20"/>
              </a:lnSpc>
            </a:pPr>
            <a:r>
              <a:rPr lang="en-US" sz="3600" b="1">
                <a:solidFill>
                  <a:srgbClr val="057D7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Base Amplia de Insumos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130809" y="6742304"/>
            <a:ext cx="6768751" cy="14527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26"/>
              </a:lnSpc>
            </a:pPr>
            <a:r>
              <a:rPr lang="en-US" sz="2199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Triple impacto estratégico:</a:t>
            </a:r>
            <a:r>
              <a:rPr lang="en-US" sz="219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El biogás no es únicamente una alternativa energética; conecta directamente la </a:t>
            </a:r>
            <a:r>
              <a:rPr lang="en-US" sz="2199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gestión de residuos</a:t>
            </a:r>
            <a:r>
              <a:rPr lang="en-US" sz="219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, la </a:t>
            </a:r>
            <a:r>
              <a:rPr lang="en-US" sz="2199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seguridad energética nacional</a:t>
            </a:r>
            <a:r>
              <a:rPr lang="en-US" sz="219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, la </a:t>
            </a:r>
            <a:r>
              <a:rPr lang="en-US" sz="2199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mitigación de metano</a:t>
            </a:r>
            <a:r>
              <a:rPr lang="en-US" sz="219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y el </a:t>
            </a:r>
            <a:r>
              <a:rPr lang="en-US" sz="2199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desarrollo regional</a:t>
            </a:r>
            <a:r>
              <a:rPr lang="en-US" sz="219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0510876" y="3864230"/>
            <a:ext cx="5566648" cy="3861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39"/>
              </a:lnSpc>
            </a:pPr>
            <a:r>
              <a:rPr lang="en-US" sz="2199">
                <a:solidFill>
                  <a:srgbClr val="3B4D45"/>
                </a:solidFill>
                <a:latin typeface="Calibri (MS)"/>
                <a:ea typeface="Calibri (MS)"/>
                <a:cs typeface="Calibri (MS)"/>
                <a:sym typeface="Calibri (MS)"/>
              </a:rPr>
              <a:t> Excretas pecuarias (porcinos, avícolas, bovinos)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0539451" y="4283330"/>
            <a:ext cx="4175246" cy="3861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39"/>
              </a:lnSpc>
            </a:pPr>
            <a:r>
              <a:rPr lang="en-US" sz="2199">
                <a:solidFill>
                  <a:srgbClr val="3B4D45"/>
                </a:solidFill>
                <a:latin typeface="Calibri (MS)"/>
                <a:ea typeface="Calibri (MS)"/>
                <a:cs typeface="Calibri (MS)"/>
                <a:sym typeface="Calibri (MS)"/>
              </a:rPr>
              <a:t> Residuos agroindustriales y vinazas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0552509" y="4702430"/>
            <a:ext cx="4566380" cy="3861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39"/>
              </a:lnSpc>
            </a:pPr>
            <a:r>
              <a:rPr lang="en-US" sz="2199">
                <a:solidFill>
                  <a:srgbClr val="3B4D45"/>
                </a:solidFill>
                <a:latin typeface="Calibri (MS)"/>
                <a:ea typeface="Calibri (MS)"/>
                <a:cs typeface="Calibri (MS)"/>
                <a:sym typeface="Calibri (MS)"/>
              </a:rPr>
              <a:t> Lodos de PTAR y residuos alimentarios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0568026" y="5121530"/>
            <a:ext cx="4643323" cy="3861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39"/>
              </a:lnSpc>
            </a:pPr>
            <a:r>
              <a:rPr lang="en-US" sz="2199">
                <a:solidFill>
                  <a:srgbClr val="3B4D45"/>
                </a:solidFill>
                <a:latin typeface="Calibri (MS)"/>
                <a:ea typeface="Calibri (MS)"/>
                <a:cs typeface="Calibri (MS)"/>
                <a:sym typeface="Calibri (MS)"/>
              </a:rPr>
              <a:t> Biogás capturado en rellenos sanitarios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129223" y="9077325"/>
            <a:ext cx="9595527" cy="956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20"/>
              </a:lnSpc>
              <a:spcBef>
                <a:spcPct val="0"/>
              </a:spcBef>
            </a:pPr>
            <a:r>
              <a:rPr lang="en-US" sz="1728" dirty="0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Fuentes: SEMARNAT, DBGIR 2026 y </a:t>
            </a:r>
            <a:r>
              <a:rPr lang="en-US" sz="1728" dirty="0" err="1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comunicado</a:t>
            </a:r>
            <a:r>
              <a:rPr lang="en-US" sz="1728" dirty="0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 20-may-2026 | SEMARNAT, </a:t>
            </a:r>
            <a:r>
              <a:rPr lang="en-US" sz="1728" dirty="0" err="1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política</a:t>
            </a:r>
            <a:r>
              <a:rPr lang="en-US" sz="1728" dirty="0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 </a:t>
            </a:r>
            <a:r>
              <a:rPr lang="en-US" sz="1728" dirty="0" err="1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nacional</a:t>
            </a:r>
            <a:r>
              <a:rPr lang="en-US" sz="1728" dirty="0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 de </a:t>
            </a:r>
            <a:r>
              <a:rPr lang="en-US" sz="1728" dirty="0" err="1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biocombustibles</a:t>
            </a:r>
            <a:r>
              <a:rPr lang="en-US" sz="1728" dirty="0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, 29-abr-2026 | U.S. EIA, U.S. natural gas exports to Mexico, 20-oct-2025 | IEA, Outlook for Biogas and Biomethane, 2025.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Freeform 16">
            <a:extLst>
              <a:ext uri="{FF2B5EF4-FFF2-40B4-BE49-F238E27FC236}">
                <a16:creationId xmlns:a16="http://schemas.microsoft.com/office/drawing/2014/main" id="{495E5C06-D83A-F90A-14C7-D5A4E45EBCFD}"/>
              </a:ext>
            </a:extLst>
          </p:cNvPr>
          <p:cNvSpPr/>
          <p:nvPr/>
        </p:nvSpPr>
        <p:spPr>
          <a:xfrm rot="-10800000" flipH="1">
            <a:off x="-34167" y="0"/>
            <a:ext cx="7738158" cy="990600"/>
          </a:xfrm>
          <a:custGeom>
            <a:avLst/>
            <a:gdLst/>
            <a:ahLst/>
            <a:cxnLst/>
            <a:rect l="l" t="t" r="r" b="b"/>
            <a:pathLst>
              <a:path w="7738158" h="4356744">
                <a:moveTo>
                  <a:pt x="7738158" y="0"/>
                </a:moveTo>
                <a:lnTo>
                  <a:pt x="0" y="0"/>
                </a:lnTo>
                <a:lnTo>
                  <a:pt x="0" y="4356744"/>
                </a:lnTo>
                <a:lnTo>
                  <a:pt x="7738158" y="4356744"/>
                </a:lnTo>
                <a:lnTo>
                  <a:pt x="7738158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8128" r="-18128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58" name="Freeform 2">
            <a:extLst>
              <a:ext uri="{FF2B5EF4-FFF2-40B4-BE49-F238E27FC236}">
                <a16:creationId xmlns:a16="http://schemas.microsoft.com/office/drawing/2014/main" id="{BD3B5393-FEB6-2609-4929-DAA6FE92280F}"/>
              </a:ext>
            </a:extLst>
          </p:cNvPr>
          <p:cNvSpPr/>
          <p:nvPr/>
        </p:nvSpPr>
        <p:spPr>
          <a:xfrm rot="-10800000" flipH="1">
            <a:off x="0" y="9266406"/>
            <a:ext cx="18288000" cy="1020589"/>
          </a:xfrm>
          <a:custGeom>
            <a:avLst/>
            <a:gdLst/>
            <a:ahLst/>
            <a:cxnLst/>
            <a:rect l="l" t="t" r="r" b="b"/>
            <a:pathLst>
              <a:path w="19931061" h="11221603">
                <a:moveTo>
                  <a:pt x="19931062" y="0"/>
                </a:moveTo>
                <a:lnTo>
                  <a:pt x="0" y="0"/>
                </a:lnTo>
                <a:lnTo>
                  <a:pt x="0" y="11221603"/>
                </a:lnTo>
                <a:lnTo>
                  <a:pt x="19931062" y="11221603"/>
                </a:lnTo>
                <a:lnTo>
                  <a:pt x="19931062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8128" r="-18128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2" name="Freeform 2"/>
          <p:cNvSpPr/>
          <p:nvPr/>
        </p:nvSpPr>
        <p:spPr>
          <a:xfrm flipH="1">
            <a:off x="10641743" y="2635949"/>
            <a:ext cx="7646257" cy="7580449"/>
          </a:xfrm>
          <a:custGeom>
            <a:avLst/>
            <a:gdLst/>
            <a:ahLst/>
            <a:cxnLst/>
            <a:rect l="l" t="t" r="r" b="b"/>
            <a:pathLst>
              <a:path w="7836586" h="7836586">
                <a:moveTo>
                  <a:pt x="7836586" y="0"/>
                </a:moveTo>
                <a:lnTo>
                  <a:pt x="0" y="0"/>
                </a:lnTo>
                <a:lnTo>
                  <a:pt x="0" y="7836586"/>
                </a:lnTo>
                <a:lnTo>
                  <a:pt x="7836586" y="7836586"/>
                </a:lnTo>
                <a:lnTo>
                  <a:pt x="7836586" y="0"/>
                </a:lnTo>
                <a:close/>
              </a:path>
            </a:pathLst>
          </a:custGeom>
          <a:blipFill>
            <a:blip>
              <a:alphaModFix amt="4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MX"/>
          </a:p>
        </p:txBody>
      </p:sp>
      <p:grpSp>
        <p:nvGrpSpPr>
          <p:cNvPr id="4" name="Group 4"/>
          <p:cNvGrpSpPr/>
          <p:nvPr/>
        </p:nvGrpSpPr>
        <p:grpSpPr>
          <a:xfrm>
            <a:off x="4821850" y="6122905"/>
            <a:ext cx="587520" cy="587520"/>
            <a:chOff x="0" y="0"/>
            <a:chExt cx="406400" cy="4064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0" y="0"/>
                  </a:moveTo>
                  <a:lnTo>
                    <a:pt x="203200" y="0"/>
                  </a:lnTo>
                  <a:lnTo>
                    <a:pt x="406400" y="203200"/>
                  </a:lnTo>
                  <a:lnTo>
                    <a:pt x="2032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2F6359">
                    <a:alpha val="100000"/>
                  </a:srgbClr>
                </a:gs>
                <a:gs pos="100000">
                  <a:srgbClr val="6EC8BD">
                    <a:alpha val="10000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77800" y="-114300"/>
              <a:ext cx="152400" cy="520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6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689816" y="6122905"/>
            <a:ext cx="587520" cy="587520"/>
            <a:chOff x="0" y="0"/>
            <a:chExt cx="406400" cy="4064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0" y="0"/>
                  </a:moveTo>
                  <a:lnTo>
                    <a:pt x="203200" y="0"/>
                  </a:lnTo>
                  <a:lnTo>
                    <a:pt x="406400" y="203200"/>
                  </a:lnTo>
                  <a:lnTo>
                    <a:pt x="2032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2F6359">
                    <a:alpha val="100000"/>
                  </a:srgbClr>
                </a:gs>
                <a:gs pos="100000">
                  <a:srgbClr val="6EC8BD">
                    <a:alpha val="10000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77800" y="-114300"/>
              <a:ext cx="152400" cy="520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60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704375" y="6122905"/>
            <a:ext cx="587520" cy="587520"/>
            <a:chOff x="0" y="0"/>
            <a:chExt cx="406400" cy="4064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0" y="0"/>
                  </a:moveTo>
                  <a:lnTo>
                    <a:pt x="203200" y="0"/>
                  </a:lnTo>
                  <a:lnTo>
                    <a:pt x="406400" y="203200"/>
                  </a:lnTo>
                  <a:lnTo>
                    <a:pt x="2032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2F6359">
                    <a:alpha val="100000"/>
                  </a:srgbClr>
                </a:gs>
                <a:gs pos="100000">
                  <a:srgbClr val="6EC8BD">
                    <a:alpha val="10000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77800" y="-114300"/>
              <a:ext cx="152400" cy="520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6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588888" y="3180056"/>
            <a:ext cx="3181337" cy="4595505"/>
            <a:chOff x="0" y="0"/>
            <a:chExt cx="1059914" cy="153106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59914" cy="1531068"/>
            </a:xfrm>
            <a:custGeom>
              <a:avLst/>
              <a:gdLst/>
              <a:ahLst/>
              <a:cxnLst/>
              <a:rect l="l" t="t" r="r" b="b"/>
              <a:pathLst>
                <a:path w="1059914" h="1531068">
                  <a:moveTo>
                    <a:pt x="53538" y="0"/>
                  </a:moveTo>
                  <a:lnTo>
                    <a:pt x="1006376" y="0"/>
                  </a:lnTo>
                  <a:cubicBezTo>
                    <a:pt x="1020576" y="0"/>
                    <a:pt x="1034193" y="5641"/>
                    <a:pt x="1044233" y="15681"/>
                  </a:cubicBezTo>
                  <a:cubicBezTo>
                    <a:pt x="1054274" y="25721"/>
                    <a:pt x="1059914" y="39339"/>
                    <a:pt x="1059914" y="53538"/>
                  </a:cubicBezTo>
                  <a:lnTo>
                    <a:pt x="1059914" y="1477530"/>
                  </a:lnTo>
                  <a:cubicBezTo>
                    <a:pt x="1059914" y="1491729"/>
                    <a:pt x="1054274" y="1505347"/>
                    <a:pt x="1044233" y="1515387"/>
                  </a:cubicBezTo>
                  <a:cubicBezTo>
                    <a:pt x="1034193" y="1525427"/>
                    <a:pt x="1020576" y="1531068"/>
                    <a:pt x="1006376" y="1531068"/>
                  </a:cubicBezTo>
                  <a:lnTo>
                    <a:pt x="53538" y="1531068"/>
                  </a:lnTo>
                  <a:cubicBezTo>
                    <a:pt x="39339" y="1531068"/>
                    <a:pt x="25721" y="1525427"/>
                    <a:pt x="15681" y="1515387"/>
                  </a:cubicBezTo>
                  <a:cubicBezTo>
                    <a:pt x="5641" y="1505347"/>
                    <a:pt x="0" y="1491729"/>
                    <a:pt x="0" y="1477530"/>
                  </a:cubicBezTo>
                  <a:lnTo>
                    <a:pt x="0" y="53538"/>
                  </a:lnTo>
                  <a:cubicBezTo>
                    <a:pt x="0" y="39339"/>
                    <a:pt x="5641" y="25721"/>
                    <a:pt x="15681" y="15681"/>
                  </a:cubicBezTo>
                  <a:cubicBezTo>
                    <a:pt x="25721" y="5641"/>
                    <a:pt x="39339" y="0"/>
                    <a:pt x="53538" y="0"/>
                  </a:cubicBezTo>
                  <a:close/>
                </a:path>
              </a:pathLst>
            </a:custGeom>
            <a:solidFill>
              <a:srgbClr val="FFFFFE"/>
            </a:solidFill>
            <a:ln w="66675" cap="rnd">
              <a:gradFill>
                <a:gsLst>
                  <a:gs pos="0">
                    <a:srgbClr val="6EC8BD">
                      <a:alpha val="100000"/>
                    </a:srgbClr>
                  </a:gs>
                  <a:gs pos="100000">
                    <a:srgbClr val="2F6359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1059914" cy="1559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592276" y="3522086"/>
            <a:ext cx="3177949" cy="761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5"/>
              </a:lnSpc>
            </a:pPr>
            <a:r>
              <a:rPr lang="en-US" sz="2491" b="1">
                <a:solidFill>
                  <a:srgbClr val="19A47C"/>
                </a:solidFill>
                <a:latin typeface="Agrandir Bold"/>
                <a:ea typeface="Agrandir Bold"/>
                <a:cs typeface="Agrandir Bold"/>
                <a:sym typeface="Agrandir Bold"/>
              </a:rPr>
              <a:t>Ley de Biocombustibles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5460995" y="3180056"/>
            <a:ext cx="3181337" cy="4595505"/>
            <a:chOff x="0" y="0"/>
            <a:chExt cx="1059914" cy="153106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59914" cy="1531068"/>
            </a:xfrm>
            <a:custGeom>
              <a:avLst/>
              <a:gdLst/>
              <a:ahLst/>
              <a:cxnLst/>
              <a:rect l="l" t="t" r="r" b="b"/>
              <a:pathLst>
                <a:path w="1059914" h="1531068">
                  <a:moveTo>
                    <a:pt x="53538" y="0"/>
                  </a:moveTo>
                  <a:lnTo>
                    <a:pt x="1006376" y="0"/>
                  </a:lnTo>
                  <a:cubicBezTo>
                    <a:pt x="1020576" y="0"/>
                    <a:pt x="1034193" y="5641"/>
                    <a:pt x="1044233" y="15681"/>
                  </a:cubicBezTo>
                  <a:cubicBezTo>
                    <a:pt x="1054274" y="25721"/>
                    <a:pt x="1059914" y="39339"/>
                    <a:pt x="1059914" y="53538"/>
                  </a:cubicBezTo>
                  <a:lnTo>
                    <a:pt x="1059914" y="1477530"/>
                  </a:lnTo>
                  <a:cubicBezTo>
                    <a:pt x="1059914" y="1491729"/>
                    <a:pt x="1054274" y="1505347"/>
                    <a:pt x="1044233" y="1515387"/>
                  </a:cubicBezTo>
                  <a:cubicBezTo>
                    <a:pt x="1034193" y="1525427"/>
                    <a:pt x="1020576" y="1531068"/>
                    <a:pt x="1006376" y="1531068"/>
                  </a:cubicBezTo>
                  <a:lnTo>
                    <a:pt x="53538" y="1531068"/>
                  </a:lnTo>
                  <a:cubicBezTo>
                    <a:pt x="39339" y="1531068"/>
                    <a:pt x="25721" y="1525427"/>
                    <a:pt x="15681" y="1515387"/>
                  </a:cubicBezTo>
                  <a:cubicBezTo>
                    <a:pt x="5641" y="1505347"/>
                    <a:pt x="0" y="1491729"/>
                    <a:pt x="0" y="1477530"/>
                  </a:cubicBezTo>
                  <a:lnTo>
                    <a:pt x="0" y="53538"/>
                  </a:lnTo>
                  <a:cubicBezTo>
                    <a:pt x="0" y="39339"/>
                    <a:pt x="5641" y="25721"/>
                    <a:pt x="15681" y="15681"/>
                  </a:cubicBezTo>
                  <a:cubicBezTo>
                    <a:pt x="25721" y="5641"/>
                    <a:pt x="39339" y="0"/>
                    <a:pt x="53538" y="0"/>
                  </a:cubicBezTo>
                  <a:close/>
                </a:path>
              </a:pathLst>
            </a:custGeom>
            <a:solidFill>
              <a:srgbClr val="FFFFFE"/>
            </a:solidFill>
            <a:ln w="66675" cap="rnd">
              <a:gradFill>
                <a:gsLst>
                  <a:gs pos="0">
                    <a:srgbClr val="6EC8BD">
                      <a:alpha val="100000"/>
                    </a:srgbClr>
                  </a:gs>
                  <a:gs pos="100000">
                    <a:srgbClr val="2F6359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28575"/>
              <a:ext cx="1059914" cy="1559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333103" y="3180056"/>
            <a:ext cx="3181337" cy="4595505"/>
            <a:chOff x="0" y="0"/>
            <a:chExt cx="1059914" cy="153106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059914" cy="1531068"/>
            </a:xfrm>
            <a:custGeom>
              <a:avLst/>
              <a:gdLst/>
              <a:ahLst/>
              <a:cxnLst/>
              <a:rect l="l" t="t" r="r" b="b"/>
              <a:pathLst>
                <a:path w="1059914" h="1531068">
                  <a:moveTo>
                    <a:pt x="53538" y="0"/>
                  </a:moveTo>
                  <a:lnTo>
                    <a:pt x="1006376" y="0"/>
                  </a:lnTo>
                  <a:cubicBezTo>
                    <a:pt x="1020576" y="0"/>
                    <a:pt x="1034193" y="5641"/>
                    <a:pt x="1044233" y="15681"/>
                  </a:cubicBezTo>
                  <a:cubicBezTo>
                    <a:pt x="1054274" y="25721"/>
                    <a:pt x="1059914" y="39339"/>
                    <a:pt x="1059914" y="53538"/>
                  </a:cubicBezTo>
                  <a:lnTo>
                    <a:pt x="1059914" y="1477530"/>
                  </a:lnTo>
                  <a:cubicBezTo>
                    <a:pt x="1059914" y="1491729"/>
                    <a:pt x="1054274" y="1505347"/>
                    <a:pt x="1044233" y="1515387"/>
                  </a:cubicBezTo>
                  <a:cubicBezTo>
                    <a:pt x="1034193" y="1525427"/>
                    <a:pt x="1020576" y="1531068"/>
                    <a:pt x="1006376" y="1531068"/>
                  </a:cubicBezTo>
                  <a:lnTo>
                    <a:pt x="53538" y="1531068"/>
                  </a:lnTo>
                  <a:cubicBezTo>
                    <a:pt x="39339" y="1531068"/>
                    <a:pt x="25721" y="1525427"/>
                    <a:pt x="15681" y="1515387"/>
                  </a:cubicBezTo>
                  <a:cubicBezTo>
                    <a:pt x="5641" y="1505347"/>
                    <a:pt x="0" y="1491729"/>
                    <a:pt x="0" y="1477530"/>
                  </a:cubicBezTo>
                  <a:lnTo>
                    <a:pt x="0" y="53538"/>
                  </a:lnTo>
                  <a:cubicBezTo>
                    <a:pt x="0" y="39339"/>
                    <a:pt x="5641" y="25721"/>
                    <a:pt x="15681" y="15681"/>
                  </a:cubicBezTo>
                  <a:cubicBezTo>
                    <a:pt x="25721" y="5641"/>
                    <a:pt x="39339" y="0"/>
                    <a:pt x="53538" y="0"/>
                  </a:cubicBezTo>
                  <a:close/>
                </a:path>
              </a:pathLst>
            </a:custGeom>
            <a:solidFill>
              <a:srgbClr val="FFFFFE"/>
            </a:solidFill>
            <a:ln w="66675" cap="rnd">
              <a:gradFill>
                <a:gsLst>
                  <a:gs pos="0">
                    <a:srgbClr val="6EC8BD">
                      <a:alpha val="100000"/>
                    </a:srgbClr>
                  </a:gs>
                  <a:gs pos="100000">
                    <a:srgbClr val="2F6359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28575"/>
              <a:ext cx="1059914" cy="1559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625560" y="1438885"/>
            <a:ext cx="15633740" cy="1588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40"/>
              </a:lnSpc>
            </a:pPr>
            <a:r>
              <a:rPr lang="en-US" sz="6000" b="1">
                <a:solidFill>
                  <a:srgbClr val="057D78"/>
                </a:solidFill>
                <a:latin typeface="Agrandir Bold"/>
                <a:ea typeface="Agrandir Bold"/>
                <a:cs typeface="Agrandir Bold"/>
                <a:sym typeface="Agrandir Bold"/>
              </a:rPr>
              <a:t>2025–2026: una arquitectura regulatoria que empieza a operar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3343520" y="3180056"/>
            <a:ext cx="3181337" cy="4595505"/>
            <a:chOff x="0" y="0"/>
            <a:chExt cx="1059914" cy="153106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59914" cy="1531068"/>
            </a:xfrm>
            <a:custGeom>
              <a:avLst/>
              <a:gdLst/>
              <a:ahLst/>
              <a:cxnLst/>
              <a:rect l="l" t="t" r="r" b="b"/>
              <a:pathLst>
                <a:path w="1059914" h="1531068">
                  <a:moveTo>
                    <a:pt x="53538" y="0"/>
                  </a:moveTo>
                  <a:lnTo>
                    <a:pt x="1006376" y="0"/>
                  </a:lnTo>
                  <a:cubicBezTo>
                    <a:pt x="1020576" y="0"/>
                    <a:pt x="1034193" y="5641"/>
                    <a:pt x="1044233" y="15681"/>
                  </a:cubicBezTo>
                  <a:cubicBezTo>
                    <a:pt x="1054274" y="25721"/>
                    <a:pt x="1059914" y="39339"/>
                    <a:pt x="1059914" y="53538"/>
                  </a:cubicBezTo>
                  <a:lnTo>
                    <a:pt x="1059914" y="1477530"/>
                  </a:lnTo>
                  <a:cubicBezTo>
                    <a:pt x="1059914" y="1491729"/>
                    <a:pt x="1054274" y="1505347"/>
                    <a:pt x="1044233" y="1515387"/>
                  </a:cubicBezTo>
                  <a:cubicBezTo>
                    <a:pt x="1034193" y="1525427"/>
                    <a:pt x="1020576" y="1531068"/>
                    <a:pt x="1006376" y="1531068"/>
                  </a:cubicBezTo>
                  <a:lnTo>
                    <a:pt x="53538" y="1531068"/>
                  </a:lnTo>
                  <a:cubicBezTo>
                    <a:pt x="39339" y="1531068"/>
                    <a:pt x="25721" y="1525427"/>
                    <a:pt x="15681" y="1515387"/>
                  </a:cubicBezTo>
                  <a:cubicBezTo>
                    <a:pt x="5641" y="1505347"/>
                    <a:pt x="0" y="1491729"/>
                    <a:pt x="0" y="1477530"/>
                  </a:cubicBezTo>
                  <a:lnTo>
                    <a:pt x="0" y="53538"/>
                  </a:lnTo>
                  <a:cubicBezTo>
                    <a:pt x="0" y="39339"/>
                    <a:pt x="5641" y="25721"/>
                    <a:pt x="15681" y="15681"/>
                  </a:cubicBezTo>
                  <a:cubicBezTo>
                    <a:pt x="25721" y="5641"/>
                    <a:pt x="39339" y="0"/>
                    <a:pt x="53538" y="0"/>
                  </a:cubicBezTo>
                  <a:close/>
                </a:path>
              </a:pathLst>
            </a:custGeom>
            <a:solidFill>
              <a:srgbClr val="FFFFFE"/>
            </a:solidFill>
            <a:ln w="66675" cap="rnd">
              <a:solidFill>
                <a:srgbClr val="F79646"/>
              </a:solidFill>
              <a:prstDash val="solid"/>
              <a:rou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28575"/>
              <a:ext cx="1059914" cy="1559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27" name="Freeform 27"/>
          <p:cNvSpPr/>
          <p:nvPr/>
        </p:nvSpPr>
        <p:spPr>
          <a:xfrm>
            <a:off x="14996774" y="9287113"/>
            <a:ext cx="2685630" cy="929285"/>
          </a:xfrm>
          <a:custGeom>
            <a:avLst/>
            <a:gdLst/>
            <a:ahLst/>
            <a:cxnLst/>
            <a:rect l="l" t="t" r="r" b="b"/>
            <a:pathLst>
              <a:path w="2685630" h="929285">
                <a:moveTo>
                  <a:pt x="0" y="0"/>
                </a:moveTo>
                <a:lnTo>
                  <a:pt x="2685630" y="0"/>
                </a:lnTo>
                <a:lnTo>
                  <a:pt x="2685630" y="929285"/>
                </a:lnTo>
                <a:lnTo>
                  <a:pt x="0" y="9292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98297" r="-485" b="-92105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28" name="TextBox 28"/>
          <p:cNvSpPr txBox="1"/>
          <p:nvPr/>
        </p:nvSpPr>
        <p:spPr>
          <a:xfrm>
            <a:off x="1889981" y="4396982"/>
            <a:ext cx="2579151" cy="1939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44"/>
              </a:lnSpc>
            </a:pPr>
            <a:r>
              <a:rPr lang="en-US" sz="2199">
                <a:solidFill>
                  <a:srgbClr val="3B4D45"/>
                </a:solidFill>
                <a:latin typeface="Calibri (MS)"/>
                <a:ea typeface="Calibri (MS)"/>
                <a:cs typeface="Calibri (MS)"/>
                <a:sym typeface="Calibri (MS)"/>
              </a:rPr>
              <a:t>Establece marco normativo específico y posiciona a SENER como autoridad central rectora.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464383" y="3522086"/>
            <a:ext cx="3177949" cy="761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5"/>
              </a:lnSpc>
            </a:pPr>
            <a:r>
              <a:rPr lang="en-US" sz="2491" b="1">
                <a:solidFill>
                  <a:srgbClr val="19A47C"/>
                </a:solidFill>
                <a:latin typeface="Agrandir Bold"/>
                <a:ea typeface="Agrandir Bold"/>
                <a:cs typeface="Agrandir Bold"/>
                <a:sym typeface="Agrandir Bold"/>
              </a:rPr>
              <a:t>Reglamento </a:t>
            </a:r>
          </a:p>
          <a:p>
            <a:pPr algn="ctr">
              <a:lnSpc>
                <a:spcPts val="2765"/>
              </a:lnSpc>
            </a:pPr>
            <a:r>
              <a:rPr lang="en-US" sz="2491" b="1">
                <a:solidFill>
                  <a:srgbClr val="19A47C"/>
                </a:solidFill>
                <a:latin typeface="Agrandir Bold"/>
                <a:ea typeface="Agrandir Bold"/>
                <a:cs typeface="Agrandir Bold"/>
                <a:sym typeface="Agrandir Bold"/>
              </a:rPr>
              <a:t>de la Ley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620907" y="4396982"/>
            <a:ext cx="2926034" cy="1846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05"/>
              </a:lnSpc>
            </a:pPr>
            <a:r>
              <a:rPr lang="en-US" sz="2100">
                <a:solidFill>
                  <a:srgbClr val="3B4D45"/>
                </a:solidFill>
                <a:latin typeface="Calibri (MS)"/>
                <a:ea typeface="Calibri (MS)"/>
                <a:cs typeface="Calibri (MS)"/>
                <a:sym typeface="Calibri (MS)"/>
              </a:rPr>
              <a:t>Desarrolla regulación para producción, transporte, comercialización, distribución, importación/exportación.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241844" y="249648"/>
            <a:ext cx="5169694" cy="386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1C4439"/>
                </a:solidFill>
                <a:latin typeface="Agrandir Bold"/>
                <a:ea typeface="Agrandir Bold"/>
                <a:cs typeface="Agrandir Bold"/>
                <a:sym typeface="Agrandir Bold"/>
              </a:rPr>
              <a:t>MARCO JURÍDICO INSTITUCIONAL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1888081" y="6639088"/>
            <a:ext cx="1866900" cy="438150"/>
            <a:chOff x="0" y="0"/>
            <a:chExt cx="2489200" cy="5842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489200" cy="584200"/>
            </a:xfrm>
            <a:custGeom>
              <a:avLst/>
              <a:gdLst/>
              <a:ahLst/>
              <a:cxnLst/>
              <a:rect l="l" t="t" r="r" b="b"/>
              <a:pathLst>
                <a:path w="2489200" h="5842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2336800" y="0"/>
                  </a:lnTo>
                  <a:cubicBezTo>
                    <a:pt x="2421001" y="0"/>
                    <a:pt x="2489200" y="68199"/>
                    <a:pt x="2489200" y="152400"/>
                  </a:cubicBezTo>
                  <a:lnTo>
                    <a:pt x="2489200" y="431800"/>
                  </a:lnTo>
                  <a:cubicBezTo>
                    <a:pt x="2489200" y="516001"/>
                    <a:pt x="2421001" y="584200"/>
                    <a:pt x="2336800" y="584200"/>
                  </a:cubicBezTo>
                  <a:lnTo>
                    <a:pt x="152400" y="584200"/>
                  </a:lnTo>
                  <a:cubicBezTo>
                    <a:pt x="68199" y="584200"/>
                    <a:pt x="0" y="516001"/>
                    <a:pt x="0" y="431800"/>
                  </a:cubicBezTo>
                  <a:close/>
                </a:path>
              </a:pathLst>
            </a:custGeom>
            <a:solidFill>
              <a:srgbClr val="E8F7F3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2078581" y="6677188"/>
            <a:ext cx="1676400" cy="345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400"/>
              </a:lnSpc>
            </a:pPr>
            <a:r>
              <a:rPr lang="en-US" sz="2000" b="1">
                <a:solidFill>
                  <a:srgbClr val="00806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18 MAR 2025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87045" y="6662800"/>
            <a:ext cx="1885950" cy="438150"/>
            <a:chOff x="0" y="0"/>
            <a:chExt cx="2514600" cy="58420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514600" cy="584200"/>
            </a:xfrm>
            <a:custGeom>
              <a:avLst/>
              <a:gdLst/>
              <a:ahLst/>
              <a:cxnLst/>
              <a:rect l="l" t="t" r="r" b="b"/>
              <a:pathLst>
                <a:path w="2514600" h="5842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2362200" y="0"/>
                  </a:lnTo>
                  <a:cubicBezTo>
                    <a:pt x="2446401" y="0"/>
                    <a:pt x="2514600" y="68199"/>
                    <a:pt x="2514600" y="152400"/>
                  </a:cubicBezTo>
                  <a:lnTo>
                    <a:pt x="2514600" y="431800"/>
                  </a:lnTo>
                  <a:cubicBezTo>
                    <a:pt x="2514600" y="516001"/>
                    <a:pt x="2446401" y="584200"/>
                    <a:pt x="2362200" y="584200"/>
                  </a:cubicBezTo>
                  <a:lnTo>
                    <a:pt x="152400" y="584200"/>
                  </a:lnTo>
                  <a:cubicBezTo>
                    <a:pt x="68199" y="584200"/>
                    <a:pt x="0" y="516001"/>
                    <a:pt x="0" y="431800"/>
                  </a:cubicBezTo>
                  <a:close/>
                </a:path>
              </a:pathLst>
            </a:custGeom>
            <a:solidFill>
              <a:srgbClr val="E8F7F3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5977545" y="6700900"/>
            <a:ext cx="1695450" cy="345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400"/>
              </a:lnSpc>
            </a:pPr>
            <a:r>
              <a:rPr lang="en-US" sz="2000" b="1">
                <a:solidFill>
                  <a:srgbClr val="00806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03 OCT 2025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356327" y="3522086"/>
            <a:ext cx="3177949" cy="761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5"/>
              </a:lnSpc>
            </a:pPr>
            <a:r>
              <a:rPr lang="en-US" sz="2491" b="1">
                <a:solidFill>
                  <a:srgbClr val="19A47C"/>
                </a:solidFill>
                <a:latin typeface="Agrandir Bold"/>
                <a:ea typeface="Agrandir Bold"/>
                <a:cs typeface="Agrandir Bold"/>
                <a:sym typeface="Agrandir Bold"/>
              </a:rPr>
              <a:t>Normalización Técnica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703046" y="4396982"/>
            <a:ext cx="2689920" cy="1939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42"/>
              </a:lnSpc>
            </a:pPr>
            <a:r>
              <a:rPr lang="en-US" sz="2199">
                <a:solidFill>
                  <a:srgbClr val="3B4D45"/>
                </a:solidFill>
                <a:latin typeface="Calibri (MS)"/>
                <a:ea typeface="Calibri (MS)"/>
                <a:cs typeface="Calibri (MS)"/>
                <a:sym typeface="Calibri (MS)"/>
              </a:rPr>
              <a:t>Enfoque en calidad, caracterización, seguridad, medición </a:t>
            </a:r>
          </a:p>
          <a:p>
            <a:pPr algn="l">
              <a:lnSpc>
                <a:spcPts val="3042"/>
              </a:lnSpc>
            </a:pPr>
            <a:r>
              <a:rPr lang="en-US" sz="2199">
                <a:solidFill>
                  <a:srgbClr val="3B4D45"/>
                </a:solidFill>
                <a:latin typeface="Calibri (MS)"/>
                <a:ea typeface="Calibri (MS)"/>
                <a:cs typeface="Calibri (MS)"/>
                <a:sym typeface="Calibri (MS)"/>
              </a:rPr>
              <a:t>e integración a </a:t>
            </a:r>
          </a:p>
          <a:p>
            <a:pPr algn="l">
              <a:lnSpc>
                <a:spcPts val="3044"/>
              </a:lnSpc>
            </a:pPr>
            <a:r>
              <a:rPr lang="en-US" sz="2199">
                <a:solidFill>
                  <a:srgbClr val="3B4D45"/>
                </a:solidFill>
                <a:latin typeface="Calibri (MS)"/>
                <a:ea typeface="Calibri (MS)"/>
                <a:cs typeface="Calibri (MS)"/>
                <a:sym typeface="Calibri (MS)"/>
              </a:rPr>
              <a:t>la red energética.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9727208" y="6639088"/>
            <a:ext cx="1562100" cy="438150"/>
            <a:chOff x="0" y="0"/>
            <a:chExt cx="2082800" cy="58420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2082800" cy="584200"/>
            </a:xfrm>
            <a:custGeom>
              <a:avLst/>
              <a:gdLst/>
              <a:ahLst/>
              <a:cxnLst/>
              <a:rect l="l" t="t" r="r" b="b"/>
              <a:pathLst>
                <a:path w="2082800" h="5842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1930400" y="0"/>
                  </a:lnTo>
                  <a:cubicBezTo>
                    <a:pt x="2014601" y="0"/>
                    <a:pt x="2082800" y="68199"/>
                    <a:pt x="2082800" y="152400"/>
                  </a:cubicBezTo>
                  <a:lnTo>
                    <a:pt x="2082800" y="431800"/>
                  </a:lnTo>
                  <a:cubicBezTo>
                    <a:pt x="2082800" y="516001"/>
                    <a:pt x="2014601" y="584200"/>
                    <a:pt x="1930400" y="584200"/>
                  </a:cubicBezTo>
                  <a:lnTo>
                    <a:pt x="152400" y="584200"/>
                  </a:lnTo>
                  <a:cubicBezTo>
                    <a:pt x="68199" y="584200"/>
                    <a:pt x="0" y="516001"/>
                    <a:pt x="0" y="431800"/>
                  </a:cubicBezTo>
                  <a:close/>
                </a:path>
              </a:pathLst>
            </a:custGeom>
            <a:solidFill>
              <a:srgbClr val="E8F7F3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9917708" y="6677188"/>
            <a:ext cx="1371600" cy="345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400"/>
              </a:lnSpc>
            </a:pPr>
            <a:r>
              <a:rPr lang="en-US" sz="2000" b="1">
                <a:solidFill>
                  <a:srgbClr val="00806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AÑO 2026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3346908" y="3522086"/>
            <a:ext cx="3177949" cy="761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5"/>
              </a:lnSpc>
            </a:pPr>
            <a:r>
              <a:rPr lang="en-US" sz="2491" b="1">
                <a:solidFill>
                  <a:srgbClr val="F79646"/>
                </a:solidFill>
                <a:latin typeface="Agrandir Bold"/>
                <a:ea typeface="Agrandir Bold"/>
                <a:cs typeface="Agrandir Bold"/>
                <a:sym typeface="Agrandir Bold"/>
              </a:rPr>
              <a:t>Formatos y Bitácoras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3589229" y="4465193"/>
            <a:ext cx="2689920" cy="1939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42"/>
              </a:lnSpc>
            </a:pPr>
            <a:r>
              <a:rPr lang="en-US" sz="2199">
                <a:solidFill>
                  <a:srgbClr val="3B4D45"/>
                </a:solidFill>
                <a:latin typeface="Calibri (MS)"/>
                <a:ea typeface="Calibri (MS)"/>
                <a:cs typeface="Calibri (MS)"/>
                <a:sym typeface="Calibri (MS)"/>
              </a:rPr>
              <a:t>SENER publica 22 formatos oficiales obligatorios desde el </a:t>
            </a:r>
          </a:p>
          <a:p>
            <a:pPr algn="l">
              <a:lnSpc>
                <a:spcPts val="3044"/>
              </a:lnSpc>
            </a:pPr>
            <a:r>
              <a:rPr lang="en-US" sz="2199">
                <a:solidFill>
                  <a:srgbClr val="3B4D45"/>
                </a:solidFill>
                <a:latin typeface="Calibri (MS)"/>
                <a:ea typeface="Calibri (MS)"/>
                <a:cs typeface="Calibri (MS)"/>
                <a:sym typeface="Calibri (MS)"/>
              </a:rPr>
              <a:t>1 de septiembre de 2026.</a:t>
            </a:r>
          </a:p>
        </p:txBody>
      </p:sp>
      <p:grpSp>
        <p:nvGrpSpPr>
          <p:cNvPr id="46" name="Group 46"/>
          <p:cNvGrpSpPr/>
          <p:nvPr/>
        </p:nvGrpSpPr>
        <p:grpSpPr>
          <a:xfrm>
            <a:off x="13796720" y="6662800"/>
            <a:ext cx="1847850" cy="438150"/>
            <a:chOff x="0" y="0"/>
            <a:chExt cx="2463800" cy="58420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2463800" cy="584200"/>
            </a:xfrm>
            <a:custGeom>
              <a:avLst/>
              <a:gdLst/>
              <a:ahLst/>
              <a:cxnLst/>
              <a:rect l="l" t="t" r="r" b="b"/>
              <a:pathLst>
                <a:path w="2463800" h="5842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2311400" y="0"/>
                  </a:lnTo>
                  <a:cubicBezTo>
                    <a:pt x="2395601" y="0"/>
                    <a:pt x="2463800" y="68199"/>
                    <a:pt x="2463800" y="152400"/>
                  </a:cubicBezTo>
                  <a:lnTo>
                    <a:pt x="2463800" y="431800"/>
                  </a:lnTo>
                  <a:cubicBezTo>
                    <a:pt x="2463800" y="516001"/>
                    <a:pt x="2395601" y="584200"/>
                    <a:pt x="2311400" y="584200"/>
                  </a:cubicBezTo>
                  <a:lnTo>
                    <a:pt x="152400" y="584200"/>
                  </a:lnTo>
                  <a:cubicBezTo>
                    <a:pt x="68199" y="584200"/>
                    <a:pt x="0" y="516001"/>
                    <a:pt x="0" y="431800"/>
                  </a:cubicBezTo>
                  <a:close/>
                </a:path>
              </a:pathLst>
            </a:custGeom>
            <a:solidFill>
              <a:srgbClr val="FEF5E7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13987220" y="6700900"/>
            <a:ext cx="1374907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400"/>
              </a:lnSpc>
            </a:pPr>
            <a:r>
              <a:rPr lang="en-US" sz="2000" b="1">
                <a:solidFill>
                  <a:srgbClr val="8A4B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31 AGO 2026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755718" y="8137511"/>
            <a:ext cx="14160925" cy="750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67"/>
              </a:lnSpc>
            </a:pPr>
            <a:r>
              <a:rPr lang="en-US" sz="2231">
                <a:solidFill>
                  <a:srgbClr val="1D7363"/>
                </a:solidFill>
                <a:latin typeface="Agrandir"/>
                <a:ea typeface="Agrandir"/>
                <a:cs typeface="Agrandir"/>
                <a:sym typeface="Agrandir"/>
              </a:rPr>
              <a:t>Principio clave de regulación: La normativa incorpora de manera expresa la trazabilidad obligatoria desde el origen de la biomasa hasta el destino final del biocombustible gaseoso.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522107" y="9486816"/>
            <a:ext cx="12143322" cy="651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20"/>
              </a:lnSpc>
              <a:spcBef>
                <a:spcPct val="0"/>
              </a:spcBef>
            </a:pPr>
            <a:r>
              <a:rPr lang="en-US" sz="1728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Fuentes: DOF, Ley de Biocombustibles, 18-mar-2025 | DOF, Reglamento de la Ley de Biocombustibles, 03-oct-2025 | SENER, Ventanilla Energía, aviso 02-sep-2026.</a:t>
            </a:r>
          </a:p>
        </p:txBody>
      </p:sp>
      <p:grpSp>
        <p:nvGrpSpPr>
          <p:cNvPr id="51" name="Group 51"/>
          <p:cNvGrpSpPr/>
          <p:nvPr/>
        </p:nvGrpSpPr>
        <p:grpSpPr>
          <a:xfrm>
            <a:off x="1177567" y="8042261"/>
            <a:ext cx="15827403" cy="901630"/>
            <a:chOff x="0" y="0"/>
            <a:chExt cx="4168584" cy="237466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4168584" cy="237466"/>
            </a:xfrm>
            <a:custGeom>
              <a:avLst/>
              <a:gdLst/>
              <a:ahLst/>
              <a:cxnLst/>
              <a:rect l="l" t="t" r="r" b="b"/>
              <a:pathLst>
                <a:path w="4168584" h="237466">
                  <a:moveTo>
                    <a:pt x="4168584" y="48915"/>
                  </a:moveTo>
                  <a:lnTo>
                    <a:pt x="4168584" y="188552"/>
                  </a:lnTo>
                  <a:cubicBezTo>
                    <a:pt x="4168584" y="201525"/>
                    <a:pt x="4163430" y="213966"/>
                    <a:pt x="4154257" y="223139"/>
                  </a:cubicBezTo>
                  <a:cubicBezTo>
                    <a:pt x="4145084" y="232313"/>
                    <a:pt x="4132642" y="237466"/>
                    <a:pt x="4119669" y="237466"/>
                  </a:cubicBezTo>
                  <a:lnTo>
                    <a:pt x="48915" y="237466"/>
                  </a:lnTo>
                  <a:cubicBezTo>
                    <a:pt x="35942" y="237466"/>
                    <a:pt x="23500" y="232313"/>
                    <a:pt x="14327" y="223139"/>
                  </a:cubicBezTo>
                  <a:cubicBezTo>
                    <a:pt x="5153" y="213966"/>
                    <a:pt x="0" y="201525"/>
                    <a:pt x="0" y="188552"/>
                  </a:cubicBezTo>
                  <a:lnTo>
                    <a:pt x="0" y="48915"/>
                  </a:lnTo>
                  <a:cubicBezTo>
                    <a:pt x="0" y="35942"/>
                    <a:pt x="5153" y="23500"/>
                    <a:pt x="14327" y="14327"/>
                  </a:cubicBezTo>
                  <a:cubicBezTo>
                    <a:pt x="23500" y="5153"/>
                    <a:pt x="35942" y="0"/>
                    <a:pt x="48915" y="0"/>
                  </a:cubicBezTo>
                  <a:lnTo>
                    <a:pt x="4119669" y="0"/>
                  </a:lnTo>
                  <a:cubicBezTo>
                    <a:pt x="4132642" y="0"/>
                    <a:pt x="4145084" y="5153"/>
                    <a:pt x="4154257" y="14327"/>
                  </a:cubicBezTo>
                  <a:cubicBezTo>
                    <a:pt x="4163430" y="23500"/>
                    <a:pt x="4168584" y="35942"/>
                    <a:pt x="4168584" y="48915"/>
                  </a:cubicBezTo>
                  <a:close/>
                </a:path>
              </a:pathLst>
            </a:custGeom>
            <a:ln w="38100" cap="rnd">
              <a:gradFill>
                <a:gsLst>
                  <a:gs pos="0">
                    <a:srgbClr val="6EC8BD">
                      <a:alpha val="100000"/>
                    </a:srgbClr>
                  </a:gs>
                  <a:gs pos="100000">
                    <a:srgbClr val="2F6359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114300"/>
              <a:ext cx="4168584" cy="3517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60"/>
                </a:lnSpc>
              </a:pPr>
              <a:endParaRPr/>
            </a:p>
          </p:txBody>
        </p:sp>
      </p:grpSp>
      <p:sp>
        <p:nvSpPr>
          <p:cNvPr id="54" name="Freeform 54"/>
          <p:cNvSpPr/>
          <p:nvPr/>
        </p:nvSpPr>
        <p:spPr>
          <a:xfrm>
            <a:off x="762641" y="8132746"/>
            <a:ext cx="720659" cy="720659"/>
          </a:xfrm>
          <a:custGeom>
            <a:avLst/>
            <a:gdLst/>
            <a:ahLst/>
            <a:cxnLst/>
            <a:rect l="l" t="t" r="r" b="b"/>
            <a:pathLst>
              <a:path w="720659" h="720659">
                <a:moveTo>
                  <a:pt x="0" y="0"/>
                </a:moveTo>
                <a:lnTo>
                  <a:pt x="720659" y="0"/>
                </a:lnTo>
                <a:lnTo>
                  <a:pt x="720659" y="720659"/>
                </a:lnTo>
                <a:lnTo>
                  <a:pt x="0" y="7206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Freeform 2">
            <a:extLst>
              <a:ext uri="{FF2B5EF4-FFF2-40B4-BE49-F238E27FC236}">
                <a16:creationId xmlns:a16="http://schemas.microsoft.com/office/drawing/2014/main" id="{7EAC76E2-36FB-F59A-3D7F-659C37934346}"/>
              </a:ext>
            </a:extLst>
          </p:cNvPr>
          <p:cNvSpPr/>
          <p:nvPr/>
        </p:nvSpPr>
        <p:spPr>
          <a:xfrm rot="-10800000" flipH="1">
            <a:off x="0" y="8834969"/>
            <a:ext cx="18288000" cy="1452026"/>
          </a:xfrm>
          <a:custGeom>
            <a:avLst/>
            <a:gdLst/>
            <a:ahLst/>
            <a:cxnLst/>
            <a:rect l="l" t="t" r="r" b="b"/>
            <a:pathLst>
              <a:path w="19931061" h="11221603">
                <a:moveTo>
                  <a:pt x="19931062" y="0"/>
                </a:moveTo>
                <a:lnTo>
                  <a:pt x="0" y="0"/>
                </a:lnTo>
                <a:lnTo>
                  <a:pt x="0" y="11221603"/>
                </a:lnTo>
                <a:lnTo>
                  <a:pt x="19931062" y="11221603"/>
                </a:lnTo>
                <a:lnTo>
                  <a:pt x="19931062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8128" r="-18128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42" name="Freeform 16">
            <a:extLst>
              <a:ext uri="{FF2B5EF4-FFF2-40B4-BE49-F238E27FC236}">
                <a16:creationId xmlns:a16="http://schemas.microsoft.com/office/drawing/2014/main" id="{7E9490D2-82DC-2258-144E-38608006866C}"/>
              </a:ext>
            </a:extLst>
          </p:cNvPr>
          <p:cNvSpPr/>
          <p:nvPr/>
        </p:nvSpPr>
        <p:spPr>
          <a:xfrm rot="-10800000" flipH="1">
            <a:off x="-34167" y="0"/>
            <a:ext cx="7738158" cy="990600"/>
          </a:xfrm>
          <a:custGeom>
            <a:avLst/>
            <a:gdLst/>
            <a:ahLst/>
            <a:cxnLst/>
            <a:rect l="l" t="t" r="r" b="b"/>
            <a:pathLst>
              <a:path w="7738158" h="4356744">
                <a:moveTo>
                  <a:pt x="7738158" y="0"/>
                </a:moveTo>
                <a:lnTo>
                  <a:pt x="0" y="0"/>
                </a:lnTo>
                <a:lnTo>
                  <a:pt x="0" y="4356744"/>
                </a:lnTo>
                <a:lnTo>
                  <a:pt x="7738158" y="4356744"/>
                </a:lnTo>
                <a:lnTo>
                  <a:pt x="7738158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8128" r="-18128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3" name="TextBox 3"/>
          <p:cNvSpPr txBox="1"/>
          <p:nvPr/>
        </p:nvSpPr>
        <p:spPr>
          <a:xfrm>
            <a:off x="822545" y="249648"/>
            <a:ext cx="6008291" cy="386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1C4439"/>
                </a:solidFill>
                <a:latin typeface="Agrandir Bold"/>
                <a:ea typeface="Agrandir Bold"/>
                <a:cs typeface="Agrandir Bold"/>
                <a:sym typeface="Agrandir Bold"/>
              </a:rPr>
              <a:t>RELEVANCIA POLÍTICA E INSTITUCIONAL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11260" y="1486510"/>
            <a:ext cx="15633740" cy="735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61"/>
              </a:lnSpc>
            </a:pPr>
            <a:r>
              <a:rPr lang="en-US" sz="4900" b="1" dirty="0">
                <a:solidFill>
                  <a:srgbClr val="057D78"/>
                </a:solidFill>
                <a:latin typeface="Agrandir Bold"/>
                <a:ea typeface="Agrandir Bold"/>
                <a:cs typeface="Agrandir Bold"/>
                <a:sym typeface="Agrandir Bold"/>
              </a:rPr>
              <a:t>El </a:t>
            </a:r>
            <a:r>
              <a:rPr lang="en-US" sz="4900" b="1" dirty="0" err="1">
                <a:solidFill>
                  <a:srgbClr val="057D78"/>
                </a:solidFill>
                <a:latin typeface="Agrandir Bold"/>
                <a:ea typeface="Agrandir Bold"/>
                <a:cs typeface="Agrandir Bold"/>
                <a:sym typeface="Agrandir Bold"/>
              </a:rPr>
              <a:t>biometano</a:t>
            </a:r>
            <a:r>
              <a:rPr lang="en-US" sz="4900" b="1" dirty="0">
                <a:solidFill>
                  <a:srgbClr val="057D78"/>
                </a:solidFill>
                <a:latin typeface="Agrandir Bold"/>
                <a:ea typeface="Agrandir Bold"/>
                <a:cs typeface="Agrandir Bold"/>
                <a:sym typeface="Agrandir Bold"/>
              </a:rPr>
              <a:t> </a:t>
            </a:r>
            <a:r>
              <a:rPr lang="en-US" sz="4900" b="1" dirty="0" err="1">
                <a:solidFill>
                  <a:srgbClr val="057D78"/>
                </a:solidFill>
                <a:latin typeface="Agrandir Bold"/>
                <a:ea typeface="Agrandir Bold"/>
                <a:cs typeface="Agrandir Bold"/>
                <a:sym typeface="Agrandir Bold"/>
              </a:rPr>
              <a:t>ya</a:t>
            </a:r>
            <a:r>
              <a:rPr lang="en-US" sz="4900" b="1" dirty="0">
                <a:solidFill>
                  <a:srgbClr val="057D78"/>
                </a:solidFill>
                <a:latin typeface="Agrandir Bold"/>
                <a:ea typeface="Agrandir Bold"/>
                <a:cs typeface="Agrandir Bold"/>
                <a:sym typeface="Agrandir Bold"/>
              </a:rPr>
              <a:t> </a:t>
            </a:r>
            <a:r>
              <a:rPr lang="en-US" sz="4900" b="1" dirty="0" err="1">
                <a:solidFill>
                  <a:srgbClr val="057D78"/>
                </a:solidFill>
                <a:latin typeface="Agrandir Bold"/>
                <a:ea typeface="Agrandir Bold"/>
                <a:cs typeface="Agrandir Bold"/>
                <a:sym typeface="Agrandir Bold"/>
              </a:rPr>
              <a:t>entró</a:t>
            </a:r>
            <a:r>
              <a:rPr lang="en-US" sz="4900" b="1" dirty="0">
                <a:solidFill>
                  <a:srgbClr val="057D78"/>
                </a:solidFill>
                <a:latin typeface="Agrandir Bold"/>
                <a:ea typeface="Agrandir Bold"/>
                <a:cs typeface="Agrandir Bold"/>
                <a:sym typeface="Agrandir Bold"/>
              </a:rPr>
              <a:t> </a:t>
            </a:r>
            <a:r>
              <a:rPr lang="en-US" sz="4900" b="1" dirty="0" err="1">
                <a:solidFill>
                  <a:srgbClr val="057D78"/>
                </a:solidFill>
                <a:latin typeface="Agrandir Bold"/>
                <a:ea typeface="Agrandir Bold"/>
                <a:cs typeface="Agrandir Bold"/>
                <a:sym typeface="Agrandir Bold"/>
              </a:rPr>
              <a:t>en</a:t>
            </a:r>
            <a:r>
              <a:rPr lang="en-US" sz="4900" b="1" dirty="0">
                <a:solidFill>
                  <a:srgbClr val="057D78"/>
                </a:solidFill>
                <a:latin typeface="Agrandir Bold"/>
                <a:ea typeface="Agrandir Bold"/>
                <a:cs typeface="Agrandir Bold"/>
                <a:sym typeface="Agrandir Bold"/>
              </a:rPr>
              <a:t> la agenda </a:t>
            </a:r>
            <a:r>
              <a:rPr lang="en-US" sz="4900" b="1" dirty="0" err="1">
                <a:solidFill>
                  <a:srgbClr val="057D78"/>
                </a:solidFill>
                <a:latin typeface="Agrandir Bold"/>
                <a:ea typeface="Agrandir Bold"/>
                <a:cs typeface="Agrandir Bold"/>
                <a:sym typeface="Agrandir Bold"/>
              </a:rPr>
              <a:t>pública</a:t>
            </a:r>
            <a:r>
              <a:rPr lang="en-US" sz="4900" b="1" dirty="0">
                <a:solidFill>
                  <a:srgbClr val="057D78"/>
                </a:solidFill>
                <a:latin typeface="Agrandir Bold"/>
                <a:ea typeface="Agrandir Bold"/>
                <a:cs typeface="Agrandir Bold"/>
                <a:sym typeface="Agrandir Bold"/>
              </a:rPr>
              <a:t> federal</a:t>
            </a:r>
          </a:p>
        </p:txBody>
      </p:sp>
      <p:sp>
        <p:nvSpPr>
          <p:cNvPr id="6" name="Freeform 6"/>
          <p:cNvSpPr/>
          <p:nvPr/>
        </p:nvSpPr>
        <p:spPr>
          <a:xfrm>
            <a:off x="1131536" y="9057632"/>
            <a:ext cx="2685630" cy="929285"/>
          </a:xfrm>
          <a:custGeom>
            <a:avLst/>
            <a:gdLst/>
            <a:ahLst/>
            <a:cxnLst/>
            <a:rect l="l" t="t" r="r" b="b"/>
            <a:pathLst>
              <a:path w="2685630" h="929285">
                <a:moveTo>
                  <a:pt x="0" y="0"/>
                </a:moveTo>
                <a:lnTo>
                  <a:pt x="2685630" y="0"/>
                </a:lnTo>
                <a:lnTo>
                  <a:pt x="2685630" y="929285"/>
                </a:lnTo>
                <a:lnTo>
                  <a:pt x="0" y="9292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8297" r="-485" b="-92105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7" name="TextBox 7"/>
          <p:cNvSpPr txBox="1"/>
          <p:nvPr/>
        </p:nvSpPr>
        <p:spPr>
          <a:xfrm>
            <a:off x="4129223" y="9182100"/>
            <a:ext cx="12353426" cy="651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20"/>
              </a:lnSpc>
              <a:spcBef>
                <a:spcPct val="0"/>
              </a:spcBef>
            </a:pPr>
            <a:r>
              <a:rPr lang="en-US" sz="1728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Fuentes: IMP, 02-jun-2026 | Presidencia de la República, conferencia 06-ago-2026 | Segundo Informe de Gobierno 2025–2026 | SENER, Avance y Resultados PROSENER 2025–2030, 09-sep-2026..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37211" y="2655390"/>
            <a:ext cx="7219055" cy="1962845"/>
            <a:chOff x="0" y="0"/>
            <a:chExt cx="9625406" cy="261712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625330" cy="2617089"/>
            </a:xfrm>
            <a:custGeom>
              <a:avLst/>
              <a:gdLst/>
              <a:ahLst/>
              <a:cxnLst/>
              <a:rect l="l" t="t" r="r" b="b"/>
              <a:pathLst>
                <a:path w="9625330" h="2617089">
                  <a:moveTo>
                    <a:pt x="0" y="189738"/>
                  </a:moveTo>
                  <a:cubicBezTo>
                    <a:pt x="0" y="84963"/>
                    <a:pt x="84963" y="0"/>
                    <a:pt x="189738" y="0"/>
                  </a:cubicBezTo>
                  <a:lnTo>
                    <a:pt x="9435592" y="0"/>
                  </a:lnTo>
                  <a:cubicBezTo>
                    <a:pt x="9540367" y="0"/>
                    <a:pt x="9625330" y="84963"/>
                    <a:pt x="9625330" y="189738"/>
                  </a:cubicBezTo>
                  <a:lnTo>
                    <a:pt x="9625330" y="2427351"/>
                  </a:lnTo>
                  <a:cubicBezTo>
                    <a:pt x="9625330" y="2532126"/>
                    <a:pt x="9540367" y="2617089"/>
                    <a:pt x="9435592" y="2617089"/>
                  </a:cubicBezTo>
                  <a:lnTo>
                    <a:pt x="189738" y="2617089"/>
                  </a:lnTo>
                  <a:cubicBezTo>
                    <a:pt x="84963" y="2617089"/>
                    <a:pt x="0" y="2532126"/>
                    <a:pt x="0" y="2427351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E3EBE7"/>
              </a:solidFill>
              <a:prstDash val="solid"/>
              <a:miter/>
            </a:ln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263595" y="2655390"/>
            <a:ext cx="7219055" cy="1962845"/>
            <a:chOff x="0" y="0"/>
            <a:chExt cx="9625406" cy="261712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625330" cy="2617089"/>
            </a:xfrm>
            <a:custGeom>
              <a:avLst/>
              <a:gdLst/>
              <a:ahLst/>
              <a:cxnLst/>
              <a:rect l="l" t="t" r="r" b="b"/>
              <a:pathLst>
                <a:path w="9625330" h="2617089">
                  <a:moveTo>
                    <a:pt x="0" y="189738"/>
                  </a:moveTo>
                  <a:cubicBezTo>
                    <a:pt x="0" y="84963"/>
                    <a:pt x="84963" y="0"/>
                    <a:pt x="189738" y="0"/>
                  </a:cubicBezTo>
                  <a:lnTo>
                    <a:pt x="9435592" y="0"/>
                  </a:lnTo>
                  <a:cubicBezTo>
                    <a:pt x="9540367" y="0"/>
                    <a:pt x="9625330" y="84963"/>
                    <a:pt x="9625330" y="189738"/>
                  </a:cubicBezTo>
                  <a:lnTo>
                    <a:pt x="9625330" y="2427351"/>
                  </a:lnTo>
                  <a:cubicBezTo>
                    <a:pt x="9625330" y="2532126"/>
                    <a:pt x="9540367" y="2617089"/>
                    <a:pt x="9435592" y="2617089"/>
                  </a:cubicBezTo>
                  <a:lnTo>
                    <a:pt x="189738" y="2617089"/>
                  </a:lnTo>
                  <a:cubicBezTo>
                    <a:pt x="84963" y="2617089"/>
                    <a:pt x="0" y="2532126"/>
                    <a:pt x="0" y="2427351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E3EBE7"/>
              </a:solidFill>
              <a:prstDash val="solid"/>
              <a:miter/>
            </a:ln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37211" y="4850512"/>
            <a:ext cx="7219045" cy="1963045"/>
            <a:chOff x="0" y="0"/>
            <a:chExt cx="9625394" cy="261739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625330" cy="2617343"/>
            </a:xfrm>
            <a:custGeom>
              <a:avLst/>
              <a:gdLst/>
              <a:ahLst/>
              <a:cxnLst/>
              <a:rect l="l" t="t" r="r" b="b"/>
              <a:pathLst>
                <a:path w="9625330" h="2617343">
                  <a:moveTo>
                    <a:pt x="0" y="222504"/>
                  </a:moveTo>
                  <a:cubicBezTo>
                    <a:pt x="0" y="99695"/>
                    <a:pt x="99695" y="0"/>
                    <a:pt x="222504" y="0"/>
                  </a:cubicBezTo>
                  <a:lnTo>
                    <a:pt x="9402826" y="0"/>
                  </a:lnTo>
                  <a:cubicBezTo>
                    <a:pt x="9525762" y="0"/>
                    <a:pt x="9625330" y="99695"/>
                    <a:pt x="9625330" y="222504"/>
                  </a:cubicBezTo>
                  <a:lnTo>
                    <a:pt x="9625330" y="2394839"/>
                  </a:lnTo>
                  <a:cubicBezTo>
                    <a:pt x="9625330" y="2517775"/>
                    <a:pt x="9525635" y="2617343"/>
                    <a:pt x="9402826" y="2617343"/>
                  </a:cubicBezTo>
                  <a:lnTo>
                    <a:pt x="222504" y="2617343"/>
                  </a:lnTo>
                  <a:cubicBezTo>
                    <a:pt x="99695" y="2617343"/>
                    <a:pt x="0" y="2517775"/>
                    <a:pt x="0" y="2394839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E3EBE7"/>
              </a:solidFill>
              <a:prstDash val="solid"/>
              <a:miter/>
            </a:ln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263595" y="4807640"/>
            <a:ext cx="7219055" cy="1963045"/>
            <a:chOff x="0" y="0"/>
            <a:chExt cx="9625406" cy="261739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625330" cy="2617343"/>
            </a:xfrm>
            <a:custGeom>
              <a:avLst/>
              <a:gdLst/>
              <a:ahLst/>
              <a:cxnLst/>
              <a:rect l="l" t="t" r="r" b="b"/>
              <a:pathLst>
                <a:path w="9625330" h="2617343">
                  <a:moveTo>
                    <a:pt x="0" y="222504"/>
                  </a:moveTo>
                  <a:cubicBezTo>
                    <a:pt x="0" y="99695"/>
                    <a:pt x="99695" y="0"/>
                    <a:pt x="222504" y="0"/>
                  </a:cubicBezTo>
                  <a:lnTo>
                    <a:pt x="9402826" y="0"/>
                  </a:lnTo>
                  <a:cubicBezTo>
                    <a:pt x="9525762" y="0"/>
                    <a:pt x="9625330" y="99695"/>
                    <a:pt x="9625330" y="222504"/>
                  </a:cubicBezTo>
                  <a:lnTo>
                    <a:pt x="9625330" y="2394839"/>
                  </a:lnTo>
                  <a:cubicBezTo>
                    <a:pt x="9625330" y="2517775"/>
                    <a:pt x="9525635" y="2617343"/>
                    <a:pt x="9402826" y="2617343"/>
                  </a:cubicBezTo>
                  <a:lnTo>
                    <a:pt x="222504" y="2617343"/>
                  </a:lnTo>
                  <a:cubicBezTo>
                    <a:pt x="99695" y="2617343"/>
                    <a:pt x="0" y="2517775"/>
                    <a:pt x="0" y="2394839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E3EBE7"/>
              </a:solidFill>
              <a:prstDash val="solid"/>
              <a:miter/>
            </a:ln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684886" y="2742267"/>
            <a:ext cx="1733550" cy="438150"/>
            <a:chOff x="0" y="0"/>
            <a:chExt cx="2311400" cy="5842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311400" cy="584200"/>
            </a:xfrm>
            <a:custGeom>
              <a:avLst/>
              <a:gdLst/>
              <a:ahLst/>
              <a:cxnLst/>
              <a:rect l="l" t="t" r="r" b="b"/>
              <a:pathLst>
                <a:path w="2311400" h="5842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2159000" y="0"/>
                  </a:lnTo>
                  <a:cubicBezTo>
                    <a:pt x="2243201" y="0"/>
                    <a:pt x="2311400" y="68199"/>
                    <a:pt x="2311400" y="152400"/>
                  </a:cubicBezTo>
                  <a:lnTo>
                    <a:pt x="2311400" y="431800"/>
                  </a:lnTo>
                  <a:cubicBezTo>
                    <a:pt x="2311400" y="516001"/>
                    <a:pt x="2243201" y="584200"/>
                    <a:pt x="2159000" y="584200"/>
                  </a:cubicBezTo>
                  <a:lnTo>
                    <a:pt x="152400" y="584200"/>
                  </a:lnTo>
                  <a:cubicBezTo>
                    <a:pt x="68199" y="584200"/>
                    <a:pt x="0" y="516001"/>
                    <a:pt x="0" y="431800"/>
                  </a:cubicBezTo>
                  <a:close/>
                </a:path>
              </a:pathLst>
            </a:custGeom>
            <a:solidFill>
              <a:srgbClr val="E8F7F3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711270" y="2742267"/>
            <a:ext cx="1905000" cy="438150"/>
            <a:chOff x="0" y="0"/>
            <a:chExt cx="2540000" cy="5842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540000" cy="584200"/>
            </a:xfrm>
            <a:custGeom>
              <a:avLst/>
              <a:gdLst/>
              <a:ahLst/>
              <a:cxnLst/>
              <a:rect l="l" t="t" r="r" b="b"/>
              <a:pathLst>
                <a:path w="2540000" h="5842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2387600" y="0"/>
                  </a:lnTo>
                  <a:cubicBezTo>
                    <a:pt x="2471801" y="0"/>
                    <a:pt x="2540000" y="68199"/>
                    <a:pt x="2540000" y="152400"/>
                  </a:cubicBezTo>
                  <a:lnTo>
                    <a:pt x="2540000" y="431800"/>
                  </a:lnTo>
                  <a:cubicBezTo>
                    <a:pt x="2540000" y="516001"/>
                    <a:pt x="2471801" y="584200"/>
                    <a:pt x="2387600" y="584200"/>
                  </a:cubicBezTo>
                  <a:lnTo>
                    <a:pt x="152400" y="584200"/>
                  </a:lnTo>
                  <a:cubicBezTo>
                    <a:pt x="68199" y="584200"/>
                    <a:pt x="0" y="516001"/>
                    <a:pt x="0" y="431800"/>
                  </a:cubicBezTo>
                  <a:close/>
                </a:path>
              </a:pathLst>
            </a:custGeom>
            <a:solidFill>
              <a:srgbClr val="E8F7F3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684886" y="5026477"/>
            <a:ext cx="3333750" cy="438150"/>
            <a:chOff x="0" y="0"/>
            <a:chExt cx="4445000" cy="5842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445000" cy="584200"/>
            </a:xfrm>
            <a:custGeom>
              <a:avLst/>
              <a:gdLst/>
              <a:ahLst/>
              <a:cxnLst/>
              <a:rect l="l" t="t" r="r" b="b"/>
              <a:pathLst>
                <a:path w="4445000" h="5842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4292600" y="0"/>
                  </a:lnTo>
                  <a:cubicBezTo>
                    <a:pt x="4376801" y="0"/>
                    <a:pt x="4445000" y="68199"/>
                    <a:pt x="4445000" y="152400"/>
                  </a:cubicBezTo>
                  <a:lnTo>
                    <a:pt x="4445000" y="431800"/>
                  </a:lnTo>
                  <a:cubicBezTo>
                    <a:pt x="4445000" y="516001"/>
                    <a:pt x="4376801" y="584200"/>
                    <a:pt x="4292600" y="584200"/>
                  </a:cubicBezTo>
                  <a:lnTo>
                    <a:pt x="152400" y="584200"/>
                  </a:lnTo>
                  <a:cubicBezTo>
                    <a:pt x="68199" y="584200"/>
                    <a:pt x="0" y="516001"/>
                    <a:pt x="0" y="431800"/>
                  </a:cubicBezTo>
                  <a:close/>
                </a:path>
              </a:pathLst>
            </a:custGeom>
            <a:solidFill>
              <a:srgbClr val="E8F7F3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711270" y="5014427"/>
            <a:ext cx="1847850" cy="438150"/>
            <a:chOff x="0" y="0"/>
            <a:chExt cx="2463800" cy="5842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463800" cy="584200"/>
            </a:xfrm>
            <a:custGeom>
              <a:avLst/>
              <a:gdLst/>
              <a:ahLst/>
              <a:cxnLst/>
              <a:rect l="l" t="t" r="r" b="b"/>
              <a:pathLst>
                <a:path w="2463800" h="5842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2311400" y="0"/>
                  </a:lnTo>
                  <a:cubicBezTo>
                    <a:pt x="2395601" y="0"/>
                    <a:pt x="2463800" y="68199"/>
                    <a:pt x="2463800" y="152400"/>
                  </a:cubicBezTo>
                  <a:lnTo>
                    <a:pt x="2463800" y="431800"/>
                  </a:lnTo>
                  <a:cubicBezTo>
                    <a:pt x="2463800" y="516001"/>
                    <a:pt x="2395601" y="584200"/>
                    <a:pt x="2311400" y="584200"/>
                  </a:cubicBezTo>
                  <a:lnTo>
                    <a:pt x="152400" y="584200"/>
                  </a:lnTo>
                  <a:cubicBezTo>
                    <a:pt x="68199" y="584200"/>
                    <a:pt x="0" y="516001"/>
                    <a:pt x="0" y="431800"/>
                  </a:cubicBezTo>
                  <a:close/>
                </a:path>
              </a:pathLst>
            </a:custGeom>
            <a:solidFill>
              <a:srgbClr val="E8F7F3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511260" y="7505700"/>
            <a:ext cx="14971389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 dirty="0" err="1">
                <a:solidFill>
                  <a:srgbClr val="057D7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Conclusión</a:t>
            </a:r>
            <a:r>
              <a:rPr lang="en-US" sz="2799" b="1" dirty="0">
                <a:solidFill>
                  <a:srgbClr val="057D7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799" b="1" dirty="0" err="1">
                <a:solidFill>
                  <a:srgbClr val="057D7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política</a:t>
            </a:r>
            <a:r>
              <a:rPr lang="en-US" sz="2799" b="1" dirty="0">
                <a:solidFill>
                  <a:srgbClr val="057D7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: El </a:t>
            </a:r>
            <a:r>
              <a:rPr lang="en-US" sz="2799" b="1" dirty="0" err="1">
                <a:solidFill>
                  <a:srgbClr val="057D7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biometano</a:t>
            </a:r>
            <a:r>
              <a:rPr lang="en-US" sz="2799" b="1" dirty="0">
                <a:solidFill>
                  <a:srgbClr val="057D7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799" b="1" dirty="0" err="1">
                <a:solidFill>
                  <a:srgbClr val="057D7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transitó</a:t>
            </a:r>
            <a:r>
              <a:rPr lang="en-US" sz="2799" b="1" dirty="0">
                <a:solidFill>
                  <a:srgbClr val="057D7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de </a:t>
            </a:r>
            <a:r>
              <a:rPr lang="en-US" sz="2799" b="1" dirty="0" err="1">
                <a:solidFill>
                  <a:srgbClr val="057D7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una</a:t>
            </a:r>
            <a:r>
              <a:rPr lang="en-US" sz="2799" b="1" dirty="0">
                <a:solidFill>
                  <a:srgbClr val="057D7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agenda </a:t>
            </a:r>
            <a:r>
              <a:rPr lang="en-US" sz="2799" b="1" dirty="0" err="1">
                <a:solidFill>
                  <a:srgbClr val="057D7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técnica</a:t>
            </a:r>
            <a:r>
              <a:rPr lang="en-US" sz="2799" b="1" dirty="0">
                <a:solidFill>
                  <a:srgbClr val="057D7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de </a:t>
            </a:r>
            <a:r>
              <a:rPr lang="en-US" sz="2799" b="1" dirty="0" err="1">
                <a:solidFill>
                  <a:srgbClr val="057D7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nicho</a:t>
            </a:r>
            <a:r>
              <a:rPr lang="en-US" sz="2799" b="1" dirty="0">
                <a:solidFill>
                  <a:srgbClr val="057D7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a </a:t>
            </a:r>
            <a:r>
              <a:rPr lang="en-US" sz="2799" b="1" dirty="0" err="1">
                <a:solidFill>
                  <a:srgbClr val="057D7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figurar</a:t>
            </a:r>
            <a:r>
              <a:rPr lang="en-US" sz="2799" b="1" dirty="0">
                <a:solidFill>
                  <a:srgbClr val="057D7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799" b="1" dirty="0" err="1">
                <a:solidFill>
                  <a:srgbClr val="057D7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explícitamente</a:t>
            </a:r>
            <a:r>
              <a:rPr lang="en-US" sz="2799" b="1" dirty="0">
                <a:solidFill>
                  <a:srgbClr val="057D7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799" b="1" dirty="0" err="1">
                <a:solidFill>
                  <a:srgbClr val="057D7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en</a:t>
            </a:r>
            <a:r>
              <a:rPr lang="en-US" sz="2799" b="1" dirty="0">
                <a:solidFill>
                  <a:srgbClr val="057D7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799" b="1" dirty="0" err="1">
                <a:solidFill>
                  <a:srgbClr val="057D7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los</a:t>
            </a:r>
            <a:r>
              <a:rPr lang="en-US" sz="2799" b="1" dirty="0">
                <a:solidFill>
                  <a:srgbClr val="057D7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799" b="1" dirty="0" err="1">
                <a:solidFill>
                  <a:srgbClr val="057D7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instrumentos</a:t>
            </a:r>
            <a:r>
              <a:rPr lang="en-US" sz="2799" b="1" dirty="0">
                <a:solidFill>
                  <a:srgbClr val="057D7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de </a:t>
            </a:r>
            <a:r>
              <a:rPr lang="en-US" sz="2799" b="1" dirty="0" err="1">
                <a:solidFill>
                  <a:srgbClr val="057D7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política</a:t>
            </a:r>
            <a:r>
              <a:rPr lang="en-US" sz="2799" b="1" dirty="0">
                <a:solidFill>
                  <a:srgbClr val="057D7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799" b="1" dirty="0" err="1">
                <a:solidFill>
                  <a:srgbClr val="057D7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pública</a:t>
            </a:r>
            <a:r>
              <a:rPr lang="en-US" sz="2799" b="1" dirty="0">
                <a:solidFill>
                  <a:srgbClr val="057D7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del </a:t>
            </a:r>
            <a:r>
              <a:rPr lang="en-US" sz="2799" b="1" dirty="0" err="1">
                <a:solidFill>
                  <a:srgbClr val="057D7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Gobierno</a:t>
            </a:r>
            <a:r>
              <a:rPr lang="en-US" sz="2799" b="1" dirty="0">
                <a:solidFill>
                  <a:srgbClr val="057D7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Federal.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684886" y="3247092"/>
            <a:ext cx="6264002" cy="1177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44"/>
              </a:lnSpc>
            </a:pPr>
            <a:r>
              <a:rPr lang="en-US" sz="2199">
                <a:solidFill>
                  <a:srgbClr val="3B4D45"/>
                </a:solidFill>
                <a:latin typeface="Calibri (MS)"/>
                <a:ea typeface="Calibri (MS)"/>
                <a:cs typeface="Calibri (MS)"/>
                <a:sym typeface="Calibri (MS)"/>
              </a:rPr>
              <a:t>SENER define 5 ejes prioritarios: </a:t>
            </a:r>
            <a:r>
              <a:rPr lang="en-US" sz="2199" b="1">
                <a:solidFill>
                  <a:srgbClr val="3B4D4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planeación, regulación, innovación/capacidades, coordinación interinstitucional y proyectos concretos.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711270" y="3247092"/>
            <a:ext cx="6264002" cy="1177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44"/>
              </a:lnSpc>
            </a:pPr>
            <a:r>
              <a:rPr lang="en-US" sz="2199">
                <a:solidFill>
                  <a:srgbClr val="3B4D45"/>
                </a:solidFill>
                <a:latin typeface="Calibri (MS)"/>
                <a:ea typeface="Calibri (MS)"/>
                <a:cs typeface="Calibri (MS)"/>
                <a:sym typeface="Calibri (MS)"/>
              </a:rPr>
              <a:t>Subsecretaría de Hidrocarburos confirma regulación en proceso para </a:t>
            </a:r>
            <a:r>
              <a:rPr lang="en-US" sz="2199" b="1">
                <a:solidFill>
                  <a:srgbClr val="3B4D4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inyección a red de gas natural</a:t>
            </a:r>
            <a:r>
              <a:rPr lang="en-US" sz="2199">
                <a:solidFill>
                  <a:srgbClr val="3B4D45"/>
                </a:solidFill>
                <a:latin typeface="Calibri (MS)"/>
                <a:ea typeface="Calibri (MS)"/>
                <a:cs typeface="Calibri (MS)"/>
                <a:sym typeface="Calibri (MS)"/>
              </a:rPr>
              <a:t> e infraestructura de monitoreo de calidad.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684886" y="5531302"/>
            <a:ext cx="6264002" cy="1177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44"/>
              </a:lnSpc>
            </a:pPr>
            <a:r>
              <a:rPr lang="en-US" sz="2199">
                <a:solidFill>
                  <a:srgbClr val="3B4D45"/>
                </a:solidFill>
                <a:latin typeface="Calibri (MS)"/>
                <a:ea typeface="Calibri (MS)"/>
                <a:cs typeface="Calibri (MS)"/>
                <a:sym typeface="Calibri (MS)"/>
              </a:rPr>
              <a:t>Reporte oficial del Gobierno Federal conteniendo avances concretos en la tramitación de </a:t>
            </a:r>
            <a:r>
              <a:rPr lang="en-US" sz="2199" b="1">
                <a:solidFill>
                  <a:srgbClr val="3B4D4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permisos vinculados a biometano</a:t>
            </a:r>
            <a:r>
              <a:rPr lang="en-US" sz="2199">
                <a:solidFill>
                  <a:srgbClr val="3B4D45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711270" y="5531302"/>
            <a:ext cx="6264002" cy="1177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44"/>
              </a:lnSpc>
            </a:pPr>
            <a:r>
              <a:rPr lang="en-US" sz="2199">
                <a:solidFill>
                  <a:srgbClr val="3B4D45"/>
                </a:solidFill>
                <a:latin typeface="Calibri (MS)"/>
                <a:ea typeface="Calibri (MS)"/>
                <a:cs typeface="Calibri (MS)"/>
                <a:sym typeface="Calibri (MS)"/>
              </a:rPr>
              <a:t>PROSENER 2025–2030 reafirma la </a:t>
            </a:r>
            <a:r>
              <a:rPr lang="en-US" sz="2199" b="1">
                <a:solidFill>
                  <a:srgbClr val="3B4D4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transición energética, planeación vinculante y aprovechamiento sustentable</a:t>
            </a:r>
            <a:r>
              <a:rPr lang="en-US" sz="2199">
                <a:solidFill>
                  <a:srgbClr val="3B4D45"/>
                </a:solidFill>
                <a:latin typeface="Calibri (MS)"/>
                <a:ea typeface="Calibri (MS)"/>
                <a:cs typeface="Calibri (MS)"/>
                <a:sym typeface="Calibri (MS)"/>
              </a:rPr>
              <a:t> como ejes rectores.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875386" y="2780367"/>
            <a:ext cx="1543050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b="1">
                <a:solidFill>
                  <a:srgbClr val="00806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MAYO 2026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018636" y="2773138"/>
            <a:ext cx="3101702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b="1">
                <a:solidFill>
                  <a:srgbClr val="7180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VI Foro Técnico IMP–CNBiogás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901770" y="2780367"/>
            <a:ext cx="1714500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b="1">
                <a:solidFill>
                  <a:srgbClr val="00806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06 AGO 2026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3528709" y="2777510"/>
            <a:ext cx="2446563" cy="3150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b="1">
                <a:solidFill>
                  <a:srgbClr val="7180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Conferencia Presidencial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875386" y="5064577"/>
            <a:ext cx="3143250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b="1">
                <a:solidFill>
                  <a:srgbClr val="00806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2º INFORME DE GOBIERNO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090732" y="5074311"/>
            <a:ext cx="1843449" cy="3150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b="1">
                <a:solidFill>
                  <a:srgbClr val="7180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Periodo 2025–2026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9901770" y="5052527"/>
            <a:ext cx="1657350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b="1">
                <a:solidFill>
                  <a:srgbClr val="00806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09 SEP 2026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3200058" y="5064577"/>
            <a:ext cx="2686050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b="1">
                <a:solidFill>
                  <a:srgbClr val="71807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Informe Avance PROSENER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1092822" y="7499357"/>
            <a:ext cx="15827403" cy="901630"/>
            <a:chOff x="0" y="0"/>
            <a:chExt cx="4168584" cy="237466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4168584" cy="237466"/>
            </a:xfrm>
            <a:custGeom>
              <a:avLst/>
              <a:gdLst/>
              <a:ahLst/>
              <a:cxnLst/>
              <a:rect l="l" t="t" r="r" b="b"/>
              <a:pathLst>
                <a:path w="4168584" h="237466">
                  <a:moveTo>
                    <a:pt x="4168584" y="48915"/>
                  </a:moveTo>
                  <a:lnTo>
                    <a:pt x="4168584" y="188552"/>
                  </a:lnTo>
                  <a:cubicBezTo>
                    <a:pt x="4168584" y="201525"/>
                    <a:pt x="4163430" y="213966"/>
                    <a:pt x="4154257" y="223139"/>
                  </a:cubicBezTo>
                  <a:cubicBezTo>
                    <a:pt x="4145084" y="232313"/>
                    <a:pt x="4132642" y="237466"/>
                    <a:pt x="4119669" y="237466"/>
                  </a:cubicBezTo>
                  <a:lnTo>
                    <a:pt x="48915" y="237466"/>
                  </a:lnTo>
                  <a:cubicBezTo>
                    <a:pt x="35942" y="237466"/>
                    <a:pt x="23500" y="232313"/>
                    <a:pt x="14327" y="223139"/>
                  </a:cubicBezTo>
                  <a:cubicBezTo>
                    <a:pt x="5153" y="213966"/>
                    <a:pt x="0" y="201525"/>
                    <a:pt x="0" y="188552"/>
                  </a:cubicBezTo>
                  <a:lnTo>
                    <a:pt x="0" y="48915"/>
                  </a:lnTo>
                  <a:cubicBezTo>
                    <a:pt x="0" y="35942"/>
                    <a:pt x="5153" y="23500"/>
                    <a:pt x="14327" y="14327"/>
                  </a:cubicBezTo>
                  <a:cubicBezTo>
                    <a:pt x="23500" y="5153"/>
                    <a:pt x="35942" y="0"/>
                    <a:pt x="48915" y="0"/>
                  </a:cubicBezTo>
                  <a:lnTo>
                    <a:pt x="4119669" y="0"/>
                  </a:lnTo>
                  <a:cubicBezTo>
                    <a:pt x="4132642" y="0"/>
                    <a:pt x="4145084" y="5153"/>
                    <a:pt x="4154257" y="14327"/>
                  </a:cubicBezTo>
                  <a:cubicBezTo>
                    <a:pt x="4163430" y="23500"/>
                    <a:pt x="4168584" y="35942"/>
                    <a:pt x="4168584" y="48915"/>
                  </a:cubicBezTo>
                  <a:close/>
                </a:path>
              </a:pathLst>
            </a:custGeom>
            <a:ln w="38100" cap="rnd">
              <a:gradFill>
                <a:gsLst>
                  <a:gs pos="0">
                    <a:srgbClr val="6EC8BD">
                      <a:alpha val="100000"/>
                    </a:srgbClr>
                  </a:gs>
                  <a:gs pos="100000">
                    <a:srgbClr val="2F6359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114300"/>
              <a:ext cx="4168584" cy="3517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60"/>
                </a:lnSpc>
              </a:pPr>
              <a:endParaRPr/>
            </a:p>
          </p:txBody>
        </p:sp>
      </p:grpSp>
      <p:sp>
        <p:nvSpPr>
          <p:cNvPr id="40" name="Freeform 40"/>
          <p:cNvSpPr/>
          <p:nvPr/>
        </p:nvSpPr>
        <p:spPr>
          <a:xfrm>
            <a:off x="677896" y="7589842"/>
            <a:ext cx="720659" cy="720659"/>
          </a:xfrm>
          <a:custGeom>
            <a:avLst/>
            <a:gdLst/>
            <a:ahLst/>
            <a:cxnLst/>
            <a:rect l="l" t="t" r="r" b="b"/>
            <a:pathLst>
              <a:path w="720659" h="720659">
                <a:moveTo>
                  <a:pt x="0" y="0"/>
                </a:moveTo>
                <a:lnTo>
                  <a:pt x="720658" y="0"/>
                </a:lnTo>
                <a:lnTo>
                  <a:pt x="720658" y="720659"/>
                </a:lnTo>
                <a:lnTo>
                  <a:pt x="0" y="7206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H="1" flipV="1">
            <a:off x="11070715" y="3044524"/>
            <a:ext cx="10287002" cy="4197950"/>
          </a:xfrm>
          <a:custGeom>
            <a:avLst/>
            <a:gdLst/>
            <a:ahLst/>
            <a:cxnLst/>
            <a:rect l="l" t="t" r="r" b="b"/>
            <a:pathLst>
              <a:path w="20605972" h="11601592">
                <a:moveTo>
                  <a:pt x="20605972" y="11601592"/>
                </a:moveTo>
                <a:lnTo>
                  <a:pt x="0" y="11601592"/>
                </a:lnTo>
                <a:lnTo>
                  <a:pt x="0" y="0"/>
                </a:lnTo>
                <a:lnTo>
                  <a:pt x="20605972" y="0"/>
                </a:lnTo>
                <a:lnTo>
                  <a:pt x="20605972" y="1160159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3" name="Freeform 3"/>
          <p:cNvSpPr/>
          <p:nvPr/>
        </p:nvSpPr>
        <p:spPr>
          <a:xfrm rot="-10800000" flipH="1">
            <a:off x="-34167" y="-2"/>
            <a:ext cx="7738158" cy="990602"/>
          </a:xfrm>
          <a:custGeom>
            <a:avLst/>
            <a:gdLst/>
            <a:ahLst/>
            <a:cxnLst/>
            <a:rect l="l" t="t" r="r" b="b"/>
            <a:pathLst>
              <a:path w="7738158" h="4356744">
                <a:moveTo>
                  <a:pt x="7738158" y="0"/>
                </a:moveTo>
                <a:lnTo>
                  <a:pt x="0" y="0"/>
                </a:lnTo>
                <a:lnTo>
                  <a:pt x="0" y="4356744"/>
                </a:lnTo>
                <a:lnTo>
                  <a:pt x="7738158" y="4356744"/>
                </a:lnTo>
                <a:lnTo>
                  <a:pt x="7738158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8128" r="-18128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4" name="TextBox 4"/>
          <p:cNvSpPr txBox="1"/>
          <p:nvPr/>
        </p:nvSpPr>
        <p:spPr>
          <a:xfrm>
            <a:off x="1881540" y="249648"/>
            <a:ext cx="3890301" cy="386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1C4439"/>
                </a:solidFill>
                <a:latin typeface="Agrandir Bold"/>
                <a:ea typeface="Agrandir Bold"/>
                <a:cs typeface="Agrandir Bold"/>
                <a:sym typeface="Agrandir Bold"/>
              </a:rPr>
              <a:t>AVANCE OPERATIVO REAL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1260" y="1638910"/>
            <a:ext cx="9551921" cy="1288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61"/>
              </a:lnSpc>
            </a:pPr>
            <a:r>
              <a:rPr lang="en-US" sz="4900" b="1" dirty="0">
                <a:solidFill>
                  <a:srgbClr val="057D78"/>
                </a:solidFill>
                <a:latin typeface="Agrandir Bold"/>
                <a:ea typeface="Agrandir Bold"/>
                <a:cs typeface="Agrandir Bold"/>
                <a:sym typeface="Agrandir Bold"/>
              </a:rPr>
              <a:t>Los primeros </a:t>
            </a:r>
            <a:r>
              <a:rPr lang="en-US" sz="4900" b="1" dirty="0" err="1">
                <a:solidFill>
                  <a:srgbClr val="057D78"/>
                </a:solidFill>
                <a:latin typeface="Agrandir Bold"/>
                <a:ea typeface="Agrandir Bold"/>
                <a:cs typeface="Agrandir Bold"/>
                <a:sym typeface="Agrandir Bold"/>
              </a:rPr>
              <a:t>eslabones</a:t>
            </a:r>
            <a:r>
              <a:rPr lang="en-US" sz="4900" b="1" dirty="0">
                <a:solidFill>
                  <a:srgbClr val="057D78"/>
                </a:solidFill>
                <a:latin typeface="Agrandir Bold"/>
                <a:ea typeface="Agrandir Bold"/>
                <a:cs typeface="Agrandir Bold"/>
                <a:sym typeface="Agrandir Bold"/>
              </a:rPr>
              <a:t> </a:t>
            </a:r>
            <a:r>
              <a:rPr lang="en-US" sz="4900" b="1" dirty="0" err="1">
                <a:solidFill>
                  <a:srgbClr val="057D78"/>
                </a:solidFill>
                <a:latin typeface="Agrandir Bold"/>
                <a:ea typeface="Agrandir Bold"/>
                <a:cs typeface="Agrandir Bold"/>
                <a:sym typeface="Agrandir Bold"/>
              </a:rPr>
              <a:t>comerciales</a:t>
            </a:r>
            <a:r>
              <a:rPr lang="en-US" sz="4900" b="1" dirty="0">
                <a:solidFill>
                  <a:srgbClr val="057D78"/>
                </a:solidFill>
                <a:latin typeface="Agrandir Bold"/>
                <a:ea typeface="Agrandir Bold"/>
                <a:cs typeface="Agrandir Bold"/>
                <a:sym typeface="Agrandir Bold"/>
              </a:rPr>
              <a:t> </a:t>
            </a:r>
            <a:r>
              <a:rPr lang="en-US" sz="4900" b="1" dirty="0" err="1">
                <a:solidFill>
                  <a:srgbClr val="057D78"/>
                </a:solidFill>
                <a:latin typeface="Agrandir Bold"/>
                <a:ea typeface="Agrandir Bold"/>
                <a:cs typeface="Agrandir Bold"/>
                <a:sym typeface="Agrandir Bold"/>
              </a:rPr>
              <a:t>ya</a:t>
            </a:r>
            <a:r>
              <a:rPr lang="en-US" sz="4900" b="1" dirty="0">
                <a:solidFill>
                  <a:srgbClr val="057D78"/>
                </a:solidFill>
                <a:latin typeface="Agrandir Bold"/>
                <a:ea typeface="Agrandir Bold"/>
                <a:cs typeface="Agrandir Bold"/>
                <a:sym typeface="Agrandir Bold"/>
              </a:rPr>
              <a:t> son </a:t>
            </a:r>
            <a:r>
              <a:rPr lang="en-US" sz="4900" b="1" dirty="0" err="1">
                <a:solidFill>
                  <a:srgbClr val="057D78"/>
                </a:solidFill>
                <a:latin typeface="Agrandir Bold"/>
                <a:ea typeface="Agrandir Bold"/>
                <a:cs typeface="Agrandir Bold"/>
                <a:sym typeface="Agrandir Bold"/>
              </a:rPr>
              <a:t>visibles</a:t>
            </a:r>
            <a:endParaRPr lang="en-US" sz="4900" b="1" dirty="0">
              <a:solidFill>
                <a:srgbClr val="057D78"/>
              </a:solidFill>
              <a:latin typeface="Agrandir Bold"/>
              <a:ea typeface="Agrandir Bold"/>
              <a:cs typeface="Agrandir Bold"/>
              <a:sym typeface="Agrandir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422477" y="6153310"/>
            <a:ext cx="17443047" cy="2810475"/>
            <a:chOff x="0" y="0"/>
            <a:chExt cx="23257396" cy="37473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257383" cy="3747262"/>
            </a:xfrm>
            <a:custGeom>
              <a:avLst/>
              <a:gdLst/>
              <a:ahLst/>
              <a:cxnLst/>
              <a:rect l="l" t="t" r="r" b="b"/>
              <a:pathLst>
                <a:path w="23257383" h="3747262">
                  <a:moveTo>
                    <a:pt x="0" y="241427"/>
                  </a:moveTo>
                  <a:cubicBezTo>
                    <a:pt x="0" y="108077"/>
                    <a:pt x="108077" y="0"/>
                    <a:pt x="241427" y="0"/>
                  </a:cubicBezTo>
                  <a:lnTo>
                    <a:pt x="23015956" y="0"/>
                  </a:lnTo>
                  <a:cubicBezTo>
                    <a:pt x="23149306" y="0"/>
                    <a:pt x="23257383" y="108077"/>
                    <a:pt x="23257383" y="241427"/>
                  </a:cubicBezTo>
                  <a:lnTo>
                    <a:pt x="23257383" y="3505835"/>
                  </a:lnTo>
                  <a:cubicBezTo>
                    <a:pt x="23257383" y="3639185"/>
                    <a:pt x="23149306" y="3747262"/>
                    <a:pt x="23015956" y="3747262"/>
                  </a:cubicBezTo>
                  <a:lnTo>
                    <a:pt x="241427" y="3747262"/>
                  </a:lnTo>
                  <a:cubicBezTo>
                    <a:pt x="108077" y="3747262"/>
                    <a:pt x="0" y="3639185"/>
                    <a:pt x="0" y="3505835"/>
                  </a:cubicBezTo>
                  <a:close/>
                </a:path>
              </a:pathLst>
            </a:custGeom>
            <a:solidFill>
              <a:srgbClr val="F0F7F4"/>
            </a:solidFill>
            <a:ln w="19050" cap="sq">
              <a:solidFill>
                <a:srgbClr val="C2E2D6"/>
              </a:solidFill>
              <a:prstDash val="solid"/>
              <a:miter/>
            </a:ln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78330" y="3079602"/>
            <a:ext cx="5040001" cy="2664000"/>
            <a:chOff x="0" y="0"/>
            <a:chExt cx="6720002" cy="3552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720078" cy="3552063"/>
            </a:xfrm>
            <a:custGeom>
              <a:avLst/>
              <a:gdLst/>
              <a:ahLst/>
              <a:cxnLst/>
              <a:rect l="l" t="t" r="r" b="b"/>
              <a:pathLst>
                <a:path w="6720078" h="3552063">
                  <a:moveTo>
                    <a:pt x="0" y="219583"/>
                  </a:moveTo>
                  <a:cubicBezTo>
                    <a:pt x="0" y="98298"/>
                    <a:pt x="98298" y="0"/>
                    <a:pt x="219583" y="0"/>
                  </a:cubicBezTo>
                  <a:lnTo>
                    <a:pt x="6500495" y="0"/>
                  </a:lnTo>
                  <a:cubicBezTo>
                    <a:pt x="6621780" y="0"/>
                    <a:pt x="6720078" y="98298"/>
                    <a:pt x="6720078" y="219583"/>
                  </a:cubicBezTo>
                  <a:lnTo>
                    <a:pt x="6720078" y="3332480"/>
                  </a:lnTo>
                  <a:cubicBezTo>
                    <a:pt x="6720078" y="3453765"/>
                    <a:pt x="6621780" y="3552063"/>
                    <a:pt x="6500495" y="3552063"/>
                  </a:cubicBezTo>
                  <a:lnTo>
                    <a:pt x="219583" y="3552063"/>
                  </a:lnTo>
                  <a:cubicBezTo>
                    <a:pt x="98298" y="3552063"/>
                    <a:pt x="0" y="3453765"/>
                    <a:pt x="0" y="333248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491245" y="3184510"/>
            <a:ext cx="5040001" cy="2664000"/>
            <a:chOff x="0" y="0"/>
            <a:chExt cx="6720002" cy="3552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720078" cy="3552063"/>
            </a:xfrm>
            <a:custGeom>
              <a:avLst/>
              <a:gdLst/>
              <a:ahLst/>
              <a:cxnLst/>
              <a:rect l="l" t="t" r="r" b="b"/>
              <a:pathLst>
                <a:path w="6720078" h="3552063">
                  <a:moveTo>
                    <a:pt x="0" y="219583"/>
                  </a:moveTo>
                  <a:cubicBezTo>
                    <a:pt x="0" y="98298"/>
                    <a:pt x="98298" y="0"/>
                    <a:pt x="219583" y="0"/>
                  </a:cubicBezTo>
                  <a:lnTo>
                    <a:pt x="6500495" y="0"/>
                  </a:lnTo>
                  <a:cubicBezTo>
                    <a:pt x="6621780" y="0"/>
                    <a:pt x="6720078" y="98298"/>
                    <a:pt x="6720078" y="219583"/>
                  </a:cubicBezTo>
                  <a:lnTo>
                    <a:pt x="6720078" y="3332480"/>
                  </a:lnTo>
                  <a:cubicBezTo>
                    <a:pt x="6720078" y="3453765"/>
                    <a:pt x="6621780" y="3552063"/>
                    <a:pt x="6500495" y="3552063"/>
                  </a:cubicBezTo>
                  <a:lnTo>
                    <a:pt x="219583" y="3552063"/>
                  </a:lnTo>
                  <a:cubicBezTo>
                    <a:pt x="98298" y="3552063"/>
                    <a:pt x="0" y="3453765"/>
                    <a:pt x="0" y="333248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1885119" y="3079602"/>
            <a:ext cx="5040001" cy="2664000"/>
            <a:chOff x="0" y="0"/>
            <a:chExt cx="6720002" cy="3552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720078" cy="3552063"/>
            </a:xfrm>
            <a:custGeom>
              <a:avLst/>
              <a:gdLst/>
              <a:ahLst/>
              <a:cxnLst/>
              <a:rect l="l" t="t" r="r" b="b"/>
              <a:pathLst>
                <a:path w="6720078" h="3552063">
                  <a:moveTo>
                    <a:pt x="0" y="219583"/>
                  </a:moveTo>
                  <a:cubicBezTo>
                    <a:pt x="0" y="98298"/>
                    <a:pt x="98298" y="0"/>
                    <a:pt x="219583" y="0"/>
                  </a:cubicBezTo>
                  <a:lnTo>
                    <a:pt x="6500495" y="0"/>
                  </a:lnTo>
                  <a:cubicBezTo>
                    <a:pt x="6621780" y="0"/>
                    <a:pt x="6720078" y="98298"/>
                    <a:pt x="6720078" y="219583"/>
                  </a:cubicBezTo>
                  <a:lnTo>
                    <a:pt x="6720078" y="3332480"/>
                  </a:lnTo>
                  <a:cubicBezTo>
                    <a:pt x="6720078" y="3453765"/>
                    <a:pt x="6621780" y="3552063"/>
                    <a:pt x="6500495" y="3552063"/>
                  </a:cubicBezTo>
                  <a:lnTo>
                    <a:pt x="219583" y="3552063"/>
                  </a:lnTo>
                  <a:cubicBezTo>
                    <a:pt x="98298" y="3552063"/>
                    <a:pt x="0" y="3453765"/>
                    <a:pt x="0" y="333248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78330" y="3079602"/>
            <a:ext cx="5040001" cy="76200"/>
            <a:chOff x="0" y="0"/>
            <a:chExt cx="6720002" cy="1016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719951" cy="101600"/>
            </a:xfrm>
            <a:custGeom>
              <a:avLst/>
              <a:gdLst/>
              <a:ahLst/>
              <a:cxnLst/>
              <a:rect l="l" t="t" r="r" b="b"/>
              <a:pathLst>
                <a:path w="6719951" h="101600">
                  <a:moveTo>
                    <a:pt x="0" y="0"/>
                  </a:moveTo>
                  <a:lnTo>
                    <a:pt x="6719951" y="0"/>
                  </a:lnTo>
                  <a:lnTo>
                    <a:pt x="6719951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00A887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472195" y="3117702"/>
            <a:ext cx="5040001" cy="76200"/>
            <a:chOff x="0" y="0"/>
            <a:chExt cx="6720002" cy="1016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719951" cy="101600"/>
            </a:xfrm>
            <a:custGeom>
              <a:avLst/>
              <a:gdLst/>
              <a:ahLst/>
              <a:cxnLst/>
              <a:rect l="l" t="t" r="r" b="b"/>
              <a:pathLst>
                <a:path w="6719951" h="101600">
                  <a:moveTo>
                    <a:pt x="0" y="0"/>
                  </a:moveTo>
                  <a:lnTo>
                    <a:pt x="6719951" y="0"/>
                  </a:lnTo>
                  <a:lnTo>
                    <a:pt x="6719951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00A887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1885119" y="3079602"/>
            <a:ext cx="5040001" cy="76200"/>
            <a:chOff x="0" y="0"/>
            <a:chExt cx="6720002" cy="1016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719951" cy="101600"/>
            </a:xfrm>
            <a:custGeom>
              <a:avLst/>
              <a:gdLst/>
              <a:ahLst/>
              <a:cxnLst/>
              <a:rect l="l" t="t" r="r" b="b"/>
              <a:pathLst>
                <a:path w="6719951" h="101600">
                  <a:moveTo>
                    <a:pt x="0" y="0"/>
                  </a:moveTo>
                  <a:lnTo>
                    <a:pt x="6719951" y="0"/>
                  </a:lnTo>
                  <a:lnTo>
                    <a:pt x="6719951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00A887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70152" y="6333332"/>
            <a:ext cx="323850" cy="323850"/>
            <a:chOff x="0" y="0"/>
            <a:chExt cx="431800" cy="431800"/>
          </a:xfrm>
        </p:grpSpPr>
        <p:sp>
          <p:nvSpPr>
            <p:cNvPr id="21" name="Freeform 21" descr="image.png"/>
            <p:cNvSpPr/>
            <p:nvPr/>
          </p:nvSpPr>
          <p:spPr>
            <a:xfrm>
              <a:off x="0" y="0"/>
              <a:ext cx="431800" cy="431800"/>
            </a:xfrm>
            <a:custGeom>
              <a:avLst/>
              <a:gdLst/>
              <a:ahLst/>
              <a:cxnLst/>
              <a:rect l="l" t="t" r="r" b="b"/>
              <a:pathLst>
                <a:path w="431800" h="431800">
                  <a:moveTo>
                    <a:pt x="0" y="0"/>
                  </a:moveTo>
                  <a:lnTo>
                    <a:pt x="431800" y="0"/>
                  </a:lnTo>
                  <a:lnTo>
                    <a:pt x="431800" y="431800"/>
                  </a:lnTo>
                  <a:lnTo>
                    <a:pt x="0" y="431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941" b="-2941"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84502" y="6296185"/>
            <a:ext cx="15865926" cy="430892"/>
            <a:chOff x="0" y="0"/>
            <a:chExt cx="21154568" cy="57452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1154571" cy="574517"/>
            </a:xfrm>
            <a:custGeom>
              <a:avLst/>
              <a:gdLst/>
              <a:ahLst/>
              <a:cxnLst/>
              <a:rect l="l" t="t" r="r" b="b"/>
              <a:pathLst>
                <a:path w="21154571" h="574517">
                  <a:moveTo>
                    <a:pt x="0" y="0"/>
                  </a:moveTo>
                  <a:lnTo>
                    <a:pt x="21154571" y="0"/>
                  </a:lnTo>
                  <a:lnTo>
                    <a:pt x="21154571" y="574517"/>
                  </a:lnTo>
                  <a:lnTo>
                    <a:pt x="0" y="57451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67467" b="-667468"/>
              </a:stretch>
            </a:blipFill>
          </p:spPr>
          <p:txBody>
            <a:bodyPr/>
            <a:lstStyle/>
            <a:p>
              <a:endParaRPr lang="es-MX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66675"/>
              <a:ext cx="21154568" cy="641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just">
                <a:lnSpc>
                  <a:spcPts val="3359"/>
                </a:lnSpc>
              </a:pPr>
              <a:r>
                <a:rPr lang="en-US" sz="2799" b="1">
                  <a:solidFill>
                    <a:srgbClr val="F79646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Rigor y Claridad en la Interpretación del Sector</a:t>
              </a: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728639" y="6667841"/>
            <a:ext cx="16773106" cy="2227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917"/>
              </a:lnSpc>
            </a:pPr>
            <a:r>
              <a:rPr lang="en-US" sz="2300" b="1">
                <a:solidFill>
                  <a:srgbClr val="2C3E3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Interpretación correcta:</a:t>
            </a:r>
            <a:r>
              <a:rPr lang="en-US" sz="2300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 Permiso regulatorio ≠ Planta en operación comercial inmediata. Seis actos o instalaciones reportadas representan los primeros hitos, no necesariamente seis plantas operando al 100%.</a:t>
            </a:r>
          </a:p>
          <a:p>
            <a:pPr algn="just">
              <a:lnSpc>
                <a:spcPts val="2980"/>
              </a:lnSpc>
            </a:pPr>
            <a:endParaRPr lang="en-US" sz="2300">
              <a:solidFill>
                <a:srgbClr val="2C3E35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just">
              <a:lnSpc>
                <a:spcPts val="2917"/>
              </a:lnSpc>
            </a:pPr>
            <a:r>
              <a:rPr lang="en-US" sz="2300" b="1">
                <a:solidFill>
                  <a:srgbClr val="2C3E3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Postura CNBiogás:</a:t>
            </a:r>
            <a:r>
              <a:rPr lang="en-US" sz="2300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 Monitoreamos una cartera creciente de proyectos en diversas fases, comunicando con estricta distinción entre </a:t>
            </a:r>
            <a:r>
              <a:rPr lang="en-US" sz="2300" i="1">
                <a:solidFill>
                  <a:srgbClr val="2C3E35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datos oficiales</a:t>
            </a:r>
            <a:r>
              <a:rPr lang="en-US" sz="2300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, </a:t>
            </a:r>
            <a:r>
              <a:rPr lang="en-US" sz="2300" i="1">
                <a:solidFill>
                  <a:srgbClr val="2C3E35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cartera sectorial</a:t>
            </a:r>
            <a:r>
              <a:rPr lang="en-US" sz="2300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 y </a:t>
            </a:r>
            <a:r>
              <a:rPr lang="en-US" sz="2300" i="1">
                <a:solidFill>
                  <a:srgbClr val="2C3E35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operación efectiva</a:t>
            </a:r>
            <a:r>
              <a:rPr lang="en-US" sz="2300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. </a:t>
            </a:r>
            <a:r>
              <a:rPr lang="en-US" sz="2300" b="1">
                <a:solidFill>
                  <a:srgbClr val="2C3E3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 estima que México podría cerrar 2026 con hasta 10 proyectos de biometano en distintas etapas de desarrollo.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35480" y="3140124"/>
            <a:ext cx="4982851" cy="1104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59"/>
              </a:lnSpc>
            </a:pPr>
            <a:r>
              <a:rPr lang="en-US" sz="6300" b="1">
                <a:solidFill>
                  <a:srgbClr val="00A88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304206" y="4283133"/>
            <a:ext cx="4596498" cy="407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 b="1">
                <a:solidFill>
                  <a:srgbClr val="0D281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Instalaciones Oficiales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66601" y="4711749"/>
            <a:ext cx="4851730" cy="1022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sz="2199">
                <a:solidFill>
                  <a:srgbClr val="3B4D45"/>
                </a:solidFill>
                <a:latin typeface="Calibri (MS)"/>
                <a:ea typeface="Calibri (MS)"/>
                <a:cs typeface="Calibri (MS)"/>
                <a:sym typeface="Calibri (MS)"/>
              </a:rPr>
              <a:t>Producción de biometano a partir de excretas agropecuarias (2º Informe de Gobierno).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462670" y="3165546"/>
            <a:ext cx="5040001" cy="1104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59"/>
              </a:lnSpc>
            </a:pPr>
            <a:r>
              <a:rPr lang="en-US" sz="6300" b="1">
                <a:solidFill>
                  <a:srgbClr val="00A88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6462670" y="4268960"/>
            <a:ext cx="5001901" cy="407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 b="1">
                <a:solidFill>
                  <a:srgbClr val="0D281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Permisos Comercialización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6614241" y="4697576"/>
            <a:ext cx="4897965" cy="699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sz="2199">
                <a:solidFill>
                  <a:srgbClr val="3B4D45"/>
                </a:solidFill>
                <a:latin typeface="Calibri (MS)"/>
                <a:ea typeface="Calibri (MS)"/>
                <a:cs typeface="Calibri (MS)"/>
                <a:sym typeface="Calibri (MS)"/>
              </a:rPr>
              <a:t>Otorgados para comercialización de biometano en estado gaseoso.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1923219" y="3178586"/>
            <a:ext cx="5001901" cy="1104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59"/>
              </a:lnSpc>
            </a:pPr>
            <a:r>
              <a:rPr lang="en-US" sz="6300" b="1">
                <a:solidFill>
                  <a:srgbClr val="00A88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 + 1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1934373" y="4283133"/>
            <a:ext cx="5059051" cy="407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 b="1">
                <a:solidFill>
                  <a:srgbClr val="0D281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Distribución / Producción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1957409" y="4658656"/>
            <a:ext cx="4857321" cy="1022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sz="2199">
                <a:solidFill>
                  <a:srgbClr val="3B4D45"/>
                </a:solidFill>
                <a:latin typeface="Calibri (MS)"/>
                <a:ea typeface="Calibri (MS)"/>
                <a:cs typeface="Calibri (MS)"/>
                <a:sym typeface="Calibri (MS)"/>
              </a:rPr>
              <a:t>1 permiso distribución fuera de ductos + 1 permiso producción (Acuerdo SENER mayo 2025).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032077" y="9335260"/>
            <a:ext cx="10853042" cy="651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20"/>
              </a:lnSpc>
              <a:spcBef>
                <a:spcPct val="0"/>
              </a:spcBef>
            </a:pPr>
            <a:r>
              <a:rPr lang="en-US" sz="1728">
                <a:solidFill>
                  <a:srgbClr val="1D7363"/>
                </a:solidFill>
                <a:latin typeface="Agrandir"/>
                <a:ea typeface="Agrandir"/>
                <a:cs typeface="Agrandir"/>
                <a:sym typeface="Agrandir"/>
              </a:rPr>
              <a:t>Fuentes: Segundo Informe de Gobierno 2025–2026 | SENER, Acuerdo CACP/2.SE/13-2025, 15-may-2025 | Entrevista Guillermo Gómez / Zócalo-Milenio, 19-sep-2026.</a:t>
            </a:r>
          </a:p>
        </p:txBody>
      </p:sp>
      <p:sp>
        <p:nvSpPr>
          <p:cNvPr id="36" name="Freeform 36"/>
          <p:cNvSpPr/>
          <p:nvPr/>
        </p:nvSpPr>
        <p:spPr>
          <a:xfrm>
            <a:off x="14891999" y="9112459"/>
            <a:ext cx="2685630" cy="929285"/>
          </a:xfrm>
          <a:custGeom>
            <a:avLst/>
            <a:gdLst/>
            <a:ahLst/>
            <a:cxnLst/>
            <a:rect l="l" t="t" r="r" b="b"/>
            <a:pathLst>
              <a:path w="2685630" h="929285">
                <a:moveTo>
                  <a:pt x="0" y="0"/>
                </a:moveTo>
                <a:lnTo>
                  <a:pt x="2685630" y="0"/>
                </a:lnTo>
                <a:lnTo>
                  <a:pt x="2685630" y="929285"/>
                </a:lnTo>
                <a:lnTo>
                  <a:pt x="0" y="9292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98297" r="-485" b="-92105"/>
            </a:stretch>
          </a:blipFill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 2">
            <a:extLst>
              <a:ext uri="{FF2B5EF4-FFF2-40B4-BE49-F238E27FC236}">
                <a16:creationId xmlns:a16="http://schemas.microsoft.com/office/drawing/2014/main" id="{59BA7826-4CFD-362D-D51A-76DFB1C13ABF}"/>
              </a:ext>
            </a:extLst>
          </p:cNvPr>
          <p:cNvSpPr/>
          <p:nvPr/>
        </p:nvSpPr>
        <p:spPr>
          <a:xfrm rot="-10800000" flipH="1">
            <a:off x="0" y="8834969"/>
            <a:ext cx="18288000" cy="1452026"/>
          </a:xfrm>
          <a:custGeom>
            <a:avLst/>
            <a:gdLst/>
            <a:ahLst/>
            <a:cxnLst/>
            <a:rect l="l" t="t" r="r" b="b"/>
            <a:pathLst>
              <a:path w="19931061" h="11221603">
                <a:moveTo>
                  <a:pt x="19931062" y="0"/>
                </a:moveTo>
                <a:lnTo>
                  <a:pt x="0" y="0"/>
                </a:lnTo>
                <a:lnTo>
                  <a:pt x="0" y="11221603"/>
                </a:lnTo>
                <a:lnTo>
                  <a:pt x="19931062" y="11221603"/>
                </a:lnTo>
                <a:lnTo>
                  <a:pt x="19931062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8128" r="-18128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35" name="Freeform 3">
            <a:extLst>
              <a:ext uri="{FF2B5EF4-FFF2-40B4-BE49-F238E27FC236}">
                <a16:creationId xmlns:a16="http://schemas.microsoft.com/office/drawing/2014/main" id="{95C4BAF2-1834-DB4D-F83D-59E90A4D5B22}"/>
              </a:ext>
            </a:extLst>
          </p:cNvPr>
          <p:cNvSpPr/>
          <p:nvPr/>
        </p:nvSpPr>
        <p:spPr>
          <a:xfrm rot="-10800000" flipH="1">
            <a:off x="-34167" y="-2"/>
            <a:ext cx="7738158" cy="990602"/>
          </a:xfrm>
          <a:custGeom>
            <a:avLst/>
            <a:gdLst/>
            <a:ahLst/>
            <a:cxnLst/>
            <a:rect l="l" t="t" r="r" b="b"/>
            <a:pathLst>
              <a:path w="7738158" h="4356744">
                <a:moveTo>
                  <a:pt x="7738158" y="0"/>
                </a:moveTo>
                <a:lnTo>
                  <a:pt x="0" y="0"/>
                </a:lnTo>
                <a:lnTo>
                  <a:pt x="0" y="4356744"/>
                </a:lnTo>
                <a:lnTo>
                  <a:pt x="7738158" y="4356744"/>
                </a:lnTo>
                <a:lnTo>
                  <a:pt x="7738158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8128" r="-18128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4" name="Freeform 4"/>
          <p:cNvSpPr/>
          <p:nvPr/>
        </p:nvSpPr>
        <p:spPr>
          <a:xfrm>
            <a:off x="1131536" y="9057632"/>
            <a:ext cx="2685630" cy="929285"/>
          </a:xfrm>
          <a:custGeom>
            <a:avLst/>
            <a:gdLst/>
            <a:ahLst/>
            <a:cxnLst/>
            <a:rect l="l" t="t" r="r" b="b"/>
            <a:pathLst>
              <a:path w="2685630" h="929285">
                <a:moveTo>
                  <a:pt x="0" y="0"/>
                </a:moveTo>
                <a:lnTo>
                  <a:pt x="2685630" y="0"/>
                </a:lnTo>
                <a:lnTo>
                  <a:pt x="2685630" y="929285"/>
                </a:lnTo>
                <a:lnTo>
                  <a:pt x="0" y="9292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8297" r="-485" b="-92105"/>
            </a:stretch>
          </a:blipFill>
        </p:spPr>
        <p:txBody>
          <a:bodyPr/>
          <a:lstStyle/>
          <a:p>
            <a:endParaRPr lang="es-MX"/>
          </a:p>
        </p:txBody>
      </p:sp>
      <p:grpSp>
        <p:nvGrpSpPr>
          <p:cNvPr id="5" name="Group 5"/>
          <p:cNvGrpSpPr/>
          <p:nvPr/>
        </p:nvGrpSpPr>
        <p:grpSpPr>
          <a:xfrm>
            <a:off x="796314" y="6628365"/>
            <a:ext cx="16462986" cy="1695545"/>
            <a:chOff x="0" y="0"/>
            <a:chExt cx="21950648" cy="226072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950589" cy="2260727"/>
            </a:xfrm>
            <a:custGeom>
              <a:avLst/>
              <a:gdLst/>
              <a:ahLst/>
              <a:cxnLst/>
              <a:rect l="l" t="t" r="r" b="b"/>
              <a:pathLst>
                <a:path w="21950589" h="2260727">
                  <a:moveTo>
                    <a:pt x="0" y="191516"/>
                  </a:moveTo>
                  <a:cubicBezTo>
                    <a:pt x="0" y="85725"/>
                    <a:pt x="80899" y="0"/>
                    <a:pt x="180735" y="0"/>
                  </a:cubicBezTo>
                  <a:lnTo>
                    <a:pt x="21769854" y="0"/>
                  </a:lnTo>
                  <a:cubicBezTo>
                    <a:pt x="21869688" y="0"/>
                    <a:pt x="21950589" y="85725"/>
                    <a:pt x="21950589" y="191516"/>
                  </a:cubicBezTo>
                  <a:lnTo>
                    <a:pt x="21950589" y="2069211"/>
                  </a:lnTo>
                  <a:cubicBezTo>
                    <a:pt x="21950589" y="2175002"/>
                    <a:pt x="21869688" y="2260727"/>
                    <a:pt x="21769854" y="2260727"/>
                  </a:cubicBezTo>
                  <a:lnTo>
                    <a:pt x="180735" y="2260727"/>
                  </a:lnTo>
                  <a:cubicBezTo>
                    <a:pt x="80899" y="2260727"/>
                    <a:pt x="0" y="2175002"/>
                    <a:pt x="0" y="2069211"/>
                  </a:cubicBezTo>
                  <a:close/>
                </a:path>
              </a:pathLst>
            </a:custGeom>
            <a:solidFill>
              <a:srgbClr val="1D7363"/>
            </a:solidFill>
            <a:ln w="19050" cap="sq">
              <a:solidFill>
                <a:srgbClr val="E3EBE7"/>
              </a:solidFill>
              <a:prstDash val="solid"/>
              <a:miter/>
            </a:ln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48714" y="3425298"/>
            <a:ext cx="76200" cy="2569664"/>
            <a:chOff x="0" y="0"/>
            <a:chExt cx="101600" cy="342621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1600" cy="3426206"/>
            </a:xfrm>
            <a:custGeom>
              <a:avLst/>
              <a:gdLst/>
              <a:ahLst/>
              <a:cxnLst/>
              <a:rect l="l" t="t" r="r" b="b"/>
              <a:pathLst>
                <a:path w="101600" h="3426206">
                  <a:moveTo>
                    <a:pt x="0" y="0"/>
                  </a:moveTo>
                  <a:lnTo>
                    <a:pt x="101600" y="0"/>
                  </a:lnTo>
                  <a:lnTo>
                    <a:pt x="101600" y="3426206"/>
                  </a:lnTo>
                  <a:lnTo>
                    <a:pt x="0" y="3426206"/>
                  </a:lnTo>
                  <a:close/>
                </a:path>
              </a:pathLst>
            </a:custGeom>
            <a:solidFill>
              <a:srgbClr val="00A887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296400" y="3425298"/>
            <a:ext cx="76200" cy="2569664"/>
            <a:chOff x="0" y="0"/>
            <a:chExt cx="101600" cy="342621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1600" cy="3426206"/>
            </a:xfrm>
            <a:custGeom>
              <a:avLst/>
              <a:gdLst/>
              <a:ahLst/>
              <a:cxnLst/>
              <a:rect l="l" t="t" r="r" b="b"/>
              <a:pathLst>
                <a:path w="101600" h="3426206">
                  <a:moveTo>
                    <a:pt x="0" y="0"/>
                  </a:moveTo>
                  <a:lnTo>
                    <a:pt x="101600" y="0"/>
                  </a:lnTo>
                  <a:lnTo>
                    <a:pt x="101600" y="3426206"/>
                  </a:lnTo>
                  <a:lnTo>
                    <a:pt x="0" y="3426206"/>
                  </a:lnTo>
                  <a:close/>
                </a:path>
              </a:pathLst>
            </a:custGeom>
            <a:solidFill>
              <a:srgbClr val="00A887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2556" y="7209628"/>
            <a:ext cx="762000" cy="609600"/>
            <a:chOff x="0" y="0"/>
            <a:chExt cx="1016000" cy="812800"/>
          </a:xfrm>
        </p:grpSpPr>
        <p:sp>
          <p:nvSpPr>
            <p:cNvPr id="12" name="Freeform 12" descr="image.png"/>
            <p:cNvSpPr/>
            <p:nvPr/>
          </p:nvSpPr>
          <p:spPr>
            <a:xfrm>
              <a:off x="0" y="0"/>
              <a:ext cx="1016000" cy="812800"/>
            </a:xfrm>
            <a:custGeom>
              <a:avLst/>
              <a:gdLst/>
              <a:ahLst/>
              <a:cxnLst/>
              <a:rect l="l" t="t" r="r" b="b"/>
              <a:pathLst>
                <a:path w="1016000" h="812800">
                  <a:moveTo>
                    <a:pt x="0" y="0"/>
                  </a:moveTo>
                  <a:lnTo>
                    <a:pt x="1016000" y="0"/>
                  </a:lnTo>
                  <a:lnTo>
                    <a:pt x="1016000" y="812800"/>
                  </a:lnTo>
                  <a:lnTo>
                    <a:pt x="0" y="81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562" b="-1562"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812955" y="3458902"/>
            <a:ext cx="6758835" cy="430892"/>
            <a:chOff x="0" y="0"/>
            <a:chExt cx="9011780" cy="57452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011776" cy="574517"/>
            </a:xfrm>
            <a:custGeom>
              <a:avLst/>
              <a:gdLst/>
              <a:ahLst/>
              <a:cxnLst/>
              <a:rect l="l" t="t" r="r" b="b"/>
              <a:pathLst>
                <a:path w="9011776" h="574517">
                  <a:moveTo>
                    <a:pt x="0" y="0"/>
                  </a:moveTo>
                  <a:lnTo>
                    <a:pt x="9011776" y="0"/>
                  </a:lnTo>
                  <a:lnTo>
                    <a:pt x="9011776" y="574517"/>
                  </a:lnTo>
                  <a:lnTo>
                    <a:pt x="0" y="57451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5638" b="-255639"/>
              </a:stretch>
            </a:blipFill>
          </p:spPr>
          <p:txBody>
            <a:bodyPr/>
            <a:lstStyle/>
            <a:p>
              <a:endParaRPr lang="es-MX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0"/>
              <a:ext cx="9011780" cy="5745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359"/>
                </a:lnSpc>
              </a:pPr>
              <a:r>
                <a:rPr lang="en-US" sz="2799" b="1">
                  <a:solidFill>
                    <a:srgbClr val="0D2818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Sexto Transitorio del Reglamento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319814" y="3416030"/>
            <a:ext cx="6758835" cy="430892"/>
            <a:chOff x="0" y="0"/>
            <a:chExt cx="9011780" cy="57452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9011776" cy="574517"/>
            </a:xfrm>
            <a:custGeom>
              <a:avLst/>
              <a:gdLst/>
              <a:ahLst/>
              <a:cxnLst/>
              <a:rect l="l" t="t" r="r" b="b"/>
              <a:pathLst>
                <a:path w="9011776" h="574517">
                  <a:moveTo>
                    <a:pt x="0" y="0"/>
                  </a:moveTo>
                  <a:lnTo>
                    <a:pt x="9011776" y="0"/>
                  </a:lnTo>
                  <a:lnTo>
                    <a:pt x="9011776" y="574517"/>
                  </a:lnTo>
                  <a:lnTo>
                    <a:pt x="0" y="57451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5638" b="-255639"/>
              </a:stretch>
            </a:blipFill>
          </p:spPr>
          <p:txBody>
            <a:bodyPr/>
            <a:lstStyle/>
            <a:p>
              <a:endParaRPr lang="es-MX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0"/>
              <a:ext cx="9011780" cy="5745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359"/>
                </a:lnSpc>
              </a:pPr>
              <a:r>
                <a:rPr lang="en-US" sz="2799" b="1">
                  <a:solidFill>
                    <a:srgbClr val="0D2818"/>
                  </a:solidFill>
                  <a:latin typeface="Inter Bold"/>
                  <a:ea typeface="Inter Bold"/>
                  <a:cs typeface="Inter Bold"/>
                  <a:sym typeface="Inter Bold"/>
                </a:rPr>
                <a:t>Ley del Sector Hidrocarburos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5680" y="3484048"/>
            <a:ext cx="300552" cy="393030"/>
            <a:chOff x="0" y="0"/>
            <a:chExt cx="400736" cy="524040"/>
          </a:xfrm>
        </p:grpSpPr>
        <p:sp>
          <p:nvSpPr>
            <p:cNvPr id="20" name="Freeform 20" descr="image.png"/>
            <p:cNvSpPr/>
            <p:nvPr/>
          </p:nvSpPr>
          <p:spPr>
            <a:xfrm>
              <a:off x="0" y="0"/>
              <a:ext cx="400685" cy="524002"/>
            </a:xfrm>
            <a:custGeom>
              <a:avLst/>
              <a:gdLst/>
              <a:ahLst/>
              <a:cxnLst/>
              <a:rect l="l" t="t" r="r" b="b"/>
              <a:pathLst>
                <a:path w="400685" h="524002">
                  <a:moveTo>
                    <a:pt x="0" y="0"/>
                  </a:moveTo>
                  <a:lnTo>
                    <a:pt x="400685" y="0"/>
                  </a:lnTo>
                  <a:lnTo>
                    <a:pt x="400685" y="524002"/>
                  </a:lnTo>
                  <a:lnTo>
                    <a:pt x="0" y="5240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2942" r="-12" b="-2947"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869230" y="2465140"/>
            <a:ext cx="13066005" cy="417490"/>
            <a:chOff x="0" y="0"/>
            <a:chExt cx="17421340" cy="55665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7421327" cy="556624"/>
            </a:xfrm>
            <a:custGeom>
              <a:avLst/>
              <a:gdLst/>
              <a:ahLst/>
              <a:cxnLst/>
              <a:rect l="l" t="t" r="r" b="b"/>
              <a:pathLst>
                <a:path w="17421327" h="556624">
                  <a:moveTo>
                    <a:pt x="0" y="85619"/>
                  </a:moveTo>
                  <a:cubicBezTo>
                    <a:pt x="0" y="38342"/>
                    <a:pt x="109323" y="0"/>
                    <a:pt x="244123" y="0"/>
                  </a:cubicBezTo>
                  <a:lnTo>
                    <a:pt x="17177203" y="0"/>
                  </a:lnTo>
                  <a:cubicBezTo>
                    <a:pt x="17312002" y="0"/>
                    <a:pt x="17421327" y="38342"/>
                    <a:pt x="17421327" y="85619"/>
                  </a:cubicBezTo>
                  <a:lnTo>
                    <a:pt x="17421327" y="471005"/>
                  </a:lnTo>
                  <a:cubicBezTo>
                    <a:pt x="17421327" y="518282"/>
                    <a:pt x="17312002" y="556624"/>
                    <a:pt x="17177203" y="556624"/>
                  </a:cubicBezTo>
                  <a:lnTo>
                    <a:pt x="244123" y="556624"/>
                  </a:lnTo>
                  <a:cubicBezTo>
                    <a:pt x="109323" y="556704"/>
                    <a:pt x="0" y="518331"/>
                    <a:pt x="0" y="471005"/>
                  </a:cubicBezTo>
                  <a:close/>
                </a:path>
              </a:pathLst>
            </a:custGeom>
            <a:solidFill>
              <a:srgbClr val="FFF8EE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2888280" y="2465140"/>
            <a:ext cx="76200" cy="417490"/>
            <a:chOff x="0" y="0"/>
            <a:chExt cx="101600" cy="55665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01600" cy="556704"/>
            </a:xfrm>
            <a:custGeom>
              <a:avLst/>
              <a:gdLst/>
              <a:ahLst/>
              <a:cxnLst/>
              <a:rect l="l" t="t" r="r" b="b"/>
              <a:pathLst>
                <a:path w="101600" h="556704">
                  <a:moveTo>
                    <a:pt x="0" y="0"/>
                  </a:moveTo>
                  <a:lnTo>
                    <a:pt x="101600" y="0"/>
                  </a:lnTo>
                  <a:lnTo>
                    <a:pt x="101600" y="556704"/>
                  </a:lnTo>
                  <a:lnTo>
                    <a:pt x="0" y="556704"/>
                  </a:lnTo>
                  <a:close/>
                </a:path>
              </a:pathLst>
            </a:custGeom>
            <a:solidFill>
              <a:srgbClr val="E67E2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25" name="Freeform 25"/>
          <p:cNvSpPr/>
          <p:nvPr/>
        </p:nvSpPr>
        <p:spPr>
          <a:xfrm>
            <a:off x="3078385" y="2547597"/>
            <a:ext cx="280640" cy="252576"/>
          </a:xfrm>
          <a:custGeom>
            <a:avLst/>
            <a:gdLst/>
            <a:ahLst/>
            <a:cxnLst/>
            <a:rect l="l" t="t" r="r" b="b"/>
            <a:pathLst>
              <a:path w="280640" h="252576">
                <a:moveTo>
                  <a:pt x="0" y="0"/>
                </a:moveTo>
                <a:lnTo>
                  <a:pt x="280640" y="0"/>
                </a:lnTo>
                <a:lnTo>
                  <a:pt x="280640" y="252576"/>
                </a:lnTo>
                <a:lnTo>
                  <a:pt x="0" y="2525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26" name="Freeform 26"/>
          <p:cNvSpPr/>
          <p:nvPr/>
        </p:nvSpPr>
        <p:spPr>
          <a:xfrm>
            <a:off x="9746256" y="3416030"/>
            <a:ext cx="424019" cy="473764"/>
          </a:xfrm>
          <a:custGeom>
            <a:avLst/>
            <a:gdLst/>
            <a:ahLst/>
            <a:cxnLst/>
            <a:rect l="l" t="t" r="r" b="b"/>
            <a:pathLst>
              <a:path w="424019" h="473764">
                <a:moveTo>
                  <a:pt x="0" y="0"/>
                </a:moveTo>
                <a:lnTo>
                  <a:pt x="424019" y="0"/>
                </a:lnTo>
                <a:lnTo>
                  <a:pt x="424019" y="473764"/>
                </a:lnTo>
                <a:lnTo>
                  <a:pt x="0" y="4737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27" name="TextBox 27"/>
          <p:cNvSpPr txBox="1"/>
          <p:nvPr/>
        </p:nvSpPr>
        <p:spPr>
          <a:xfrm>
            <a:off x="486260" y="249648"/>
            <a:ext cx="6680861" cy="386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1C4439"/>
                </a:solidFill>
                <a:latin typeface="Agrandir Bold"/>
                <a:ea typeface="Agrandir Bold"/>
                <a:cs typeface="Agrandir Bold"/>
                <a:sym typeface="Agrandir Bold"/>
              </a:rPr>
              <a:t>TRANSFORMACIÓN DEL SECTOR EN MÉXICO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37211" y="1561627"/>
            <a:ext cx="15907789" cy="532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4"/>
              </a:lnSpc>
            </a:pPr>
            <a:r>
              <a:rPr lang="en-US" sz="3600" b="1">
                <a:solidFill>
                  <a:srgbClr val="057D78"/>
                </a:solidFill>
                <a:latin typeface="Agrandir Bold"/>
                <a:ea typeface="Agrandir Bold"/>
                <a:cs typeface="Agrandir Bold"/>
                <a:sym typeface="Agrandir Bold"/>
              </a:rPr>
              <a:t>México cambió de etapa: del potencial a la construcción de mercado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129223" y="9182100"/>
            <a:ext cx="12353426" cy="651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20"/>
              </a:lnSpc>
              <a:spcBef>
                <a:spcPct val="0"/>
              </a:spcBef>
            </a:pPr>
            <a:r>
              <a:rPr lang="en-US" sz="1728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Fuentes: lamento de la Ley de Biocombustibles, Sexto Transitorio | Reglamento de la Ley del Sector Hidrocarburos, art. 132 | Presidencia de la República, 06-ago-2026.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389045" y="4011729"/>
            <a:ext cx="7318077" cy="1983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43"/>
              </a:lnSpc>
            </a:pPr>
            <a:r>
              <a:rPr lang="en-US" sz="2799">
                <a:solidFill>
                  <a:srgbClr val="3B4D45"/>
                </a:solidFill>
                <a:latin typeface="Calibri (MS)"/>
                <a:ea typeface="Calibri (MS)"/>
                <a:cs typeface="Calibri (MS)"/>
                <a:sym typeface="Calibri (MS)"/>
              </a:rPr>
              <a:t>Faculta a SENER para autorizar temporalmente actividades de biocombustibles gaseosos e inyección a red mientras se emite la regulación definitiva, exigiendo acreditar cumplimiento de la NOM-001-SECRE-2010.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736731" y="4182288"/>
            <a:ext cx="7277586" cy="1602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43"/>
              </a:lnSpc>
            </a:pPr>
            <a:r>
              <a:rPr lang="en-US" sz="2799">
                <a:solidFill>
                  <a:srgbClr val="3B4D45"/>
                </a:solidFill>
                <a:latin typeface="Calibri (MS)"/>
                <a:ea typeface="Calibri (MS)"/>
                <a:cs typeface="Calibri (MS)"/>
                <a:sym typeface="Calibri (MS)"/>
              </a:rPr>
              <a:t>El Art. 132 de su Reglamento mandata la coordinación obligatoria entre </a:t>
            </a:r>
            <a:r>
              <a:rPr lang="en-US" sz="2799" b="1">
                <a:solidFill>
                  <a:srgbClr val="3B4D4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SENER–CNE–ASEA </a:t>
            </a:r>
            <a:r>
              <a:rPr lang="en-US" sz="2799">
                <a:solidFill>
                  <a:srgbClr val="3B4D45"/>
                </a:solidFill>
                <a:latin typeface="Calibri (MS)"/>
                <a:ea typeface="Calibri (MS)"/>
                <a:cs typeface="Calibri (MS)"/>
                <a:sym typeface="Calibri (MS)"/>
              </a:rPr>
              <a:t>para fijar reglas de uso compartido de la infraestructura de gas natural con biometano.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2030072" y="6950506"/>
            <a:ext cx="14399306" cy="1042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400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Estado actual (Confirmación oficial 6-ago-2026): Las disposiciones específicas de calidad y la infraestructura de laboratorio e inspección para vigilancia continua se encuentran en desarrollo coordinado por las autoridades federales.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3472929" y="2482580"/>
            <a:ext cx="12131183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b="1">
                <a:solidFill>
                  <a:srgbClr val="8A4B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No es preciso afirmar que México 'prohíbe' hoy la inyección de biometano a la red existente.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eeform 3">
            <a:extLst>
              <a:ext uri="{FF2B5EF4-FFF2-40B4-BE49-F238E27FC236}">
                <a16:creationId xmlns:a16="http://schemas.microsoft.com/office/drawing/2014/main" id="{6AB7C0F3-D843-570C-589F-A99CDCABAC76}"/>
              </a:ext>
            </a:extLst>
          </p:cNvPr>
          <p:cNvSpPr/>
          <p:nvPr/>
        </p:nvSpPr>
        <p:spPr>
          <a:xfrm rot="-10800000" flipH="1">
            <a:off x="-34167" y="-2"/>
            <a:ext cx="7738158" cy="990602"/>
          </a:xfrm>
          <a:custGeom>
            <a:avLst/>
            <a:gdLst/>
            <a:ahLst/>
            <a:cxnLst/>
            <a:rect l="l" t="t" r="r" b="b"/>
            <a:pathLst>
              <a:path w="7738158" h="4356744">
                <a:moveTo>
                  <a:pt x="7738158" y="0"/>
                </a:moveTo>
                <a:lnTo>
                  <a:pt x="0" y="0"/>
                </a:lnTo>
                <a:lnTo>
                  <a:pt x="0" y="4356744"/>
                </a:lnTo>
                <a:lnTo>
                  <a:pt x="7738158" y="4356744"/>
                </a:lnTo>
                <a:lnTo>
                  <a:pt x="7738158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8128" r="-18128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36" name="Freeform 2">
            <a:extLst>
              <a:ext uri="{FF2B5EF4-FFF2-40B4-BE49-F238E27FC236}">
                <a16:creationId xmlns:a16="http://schemas.microsoft.com/office/drawing/2014/main" id="{D7D124E2-8D14-4C85-0C5A-F8F025A525A7}"/>
              </a:ext>
            </a:extLst>
          </p:cNvPr>
          <p:cNvSpPr/>
          <p:nvPr/>
        </p:nvSpPr>
        <p:spPr>
          <a:xfrm rot="-10800000" flipH="1">
            <a:off x="0" y="8834968"/>
            <a:ext cx="18288000" cy="1452031"/>
          </a:xfrm>
          <a:custGeom>
            <a:avLst/>
            <a:gdLst/>
            <a:ahLst/>
            <a:cxnLst/>
            <a:rect l="l" t="t" r="r" b="b"/>
            <a:pathLst>
              <a:path w="19931061" h="11221603">
                <a:moveTo>
                  <a:pt x="19931062" y="0"/>
                </a:moveTo>
                <a:lnTo>
                  <a:pt x="0" y="0"/>
                </a:lnTo>
                <a:lnTo>
                  <a:pt x="0" y="11221603"/>
                </a:lnTo>
                <a:lnTo>
                  <a:pt x="19931062" y="11221603"/>
                </a:lnTo>
                <a:lnTo>
                  <a:pt x="19931062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8128" r="-18128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4" name="Freeform 4"/>
          <p:cNvSpPr/>
          <p:nvPr/>
        </p:nvSpPr>
        <p:spPr>
          <a:xfrm>
            <a:off x="1131536" y="9057632"/>
            <a:ext cx="2685630" cy="929285"/>
          </a:xfrm>
          <a:custGeom>
            <a:avLst/>
            <a:gdLst/>
            <a:ahLst/>
            <a:cxnLst/>
            <a:rect l="l" t="t" r="r" b="b"/>
            <a:pathLst>
              <a:path w="2685630" h="929285">
                <a:moveTo>
                  <a:pt x="0" y="0"/>
                </a:moveTo>
                <a:lnTo>
                  <a:pt x="2685630" y="0"/>
                </a:lnTo>
                <a:lnTo>
                  <a:pt x="2685630" y="929285"/>
                </a:lnTo>
                <a:lnTo>
                  <a:pt x="0" y="9292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8297" r="-485" b="-92105"/>
            </a:stretch>
          </a:blipFill>
        </p:spPr>
        <p:txBody>
          <a:bodyPr/>
          <a:lstStyle/>
          <a:p>
            <a:endParaRPr lang="es-MX"/>
          </a:p>
        </p:txBody>
      </p:sp>
      <p:grpSp>
        <p:nvGrpSpPr>
          <p:cNvPr id="5" name="Group 5"/>
          <p:cNvGrpSpPr/>
          <p:nvPr/>
        </p:nvGrpSpPr>
        <p:grpSpPr>
          <a:xfrm>
            <a:off x="796314" y="6628365"/>
            <a:ext cx="16462986" cy="1695545"/>
            <a:chOff x="0" y="0"/>
            <a:chExt cx="21950648" cy="226072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950589" cy="2260727"/>
            </a:xfrm>
            <a:custGeom>
              <a:avLst/>
              <a:gdLst/>
              <a:ahLst/>
              <a:cxnLst/>
              <a:rect l="l" t="t" r="r" b="b"/>
              <a:pathLst>
                <a:path w="21950589" h="2260727">
                  <a:moveTo>
                    <a:pt x="0" y="191516"/>
                  </a:moveTo>
                  <a:cubicBezTo>
                    <a:pt x="0" y="85725"/>
                    <a:pt x="80899" y="0"/>
                    <a:pt x="180735" y="0"/>
                  </a:cubicBezTo>
                  <a:lnTo>
                    <a:pt x="21769854" y="0"/>
                  </a:lnTo>
                  <a:cubicBezTo>
                    <a:pt x="21869688" y="0"/>
                    <a:pt x="21950589" y="85725"/>
                    <a:pt x="21950589" y="191516"/>
                  </a:cubicBezTo>
                  <a:lnTo>
                    <a:pt x="21950589" y="2069211"/>
                  </a:lnTo>
                  <a:cubicBezTo>
                    <a:pt x="21950589" y="2175002"/>
                    <a:pt x="21869688" y="2260727"/>
                    <a:pt x="21769854" y="2260727"/>
                  </a:cubicBezTo>
                  <a:lnTo>
                    <a:pt x="180735" y="2260727"/>
                  </a:lnTo>
                  <a:cubicBezTo>
                    <a:pt x="80899" y="2260727"/>
                    <a:pt x="0" y="2175002"/>
                    <a:pt x="0" y="2069211"/>
                  </a:cubicBezTo>
                  <a:close/>
                </a:path>
              </a:pathLst>
            </a:custGeom>
            <a:solidFill>
              <a:srgbClr val="1D7363"/>
            </a:solidFill>
            <a:ln w="19050" cap="sq">
              <a:solidFill>
                <a:srgbClr val="E3EBE7"/>
              </a:solidFill>
              <a:prstDash val="solid"/>
              <a:miter/>
            </a:ln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48714" y="3425298"/>
            <a:ext cx="76200" cy="2569664"/>
            <a:chOff x="0" y="0"/>
            <a:chExt cx="101600" cy="342621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1600" cy="3426206"/>
            </a:xfrm>
            <a:custGeom>
              <a:avLst/>
              <a:gdLst/>
              <a:ahLst/>
              <a:cxnLst/>
              <a:rect l="l" t="t" r="r" b="b"/>
              <a:pathLst>
                <a:path w="101600" h="3426206">
                  <a:moveTo>
                    <a:pt x="0" y="0"/>
                  </a:moveTo>
                  <a:lnTo>
                    <a:pt x="101600" y="0"/>
                  </a:lnTo>
                  <a:lnTo>
                    <a:pt x="101600" y="3426206"/>
                  </a:lnTo>
                  <a:lnTo>
                    <a:pt x="0" y="3426206"/>
                  </a:lnTo>
                  <a:close/>
                </a:path>
              </a:pathLst>
            </a:custGeom>
            <a:solidFill>
              <a:srgbClr val="00A887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296400" y="3425298"/>
            <a:ext cx="76200" cy="2569664"/>
            <a:chOff x="0" y="0"/>
            <a:chExt cx="101600" cy="342621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1600" cy="3426206"/>
            </a:xfrm>
            <a:custGeom>
              <a:avLst/>
              <a:gdLst/>
              <a:ahLst/>
              <a:cxnLst/>
              <a:rect l="l" t="t" r="r" b="b"/>
              <a:pathLst>
                <a:path w="101600" h="3426206">
                  <a:moveTo>
                    <a:pt x="0" y="0"/>
                  </a:moveTo>
                  <a:lnTo>
                    <a:pt x="101600" y="0"/>
                  </a:lnTo>
                  <a:lnTo>
                    <a:pt x="101600" y="3426206"/>
                  </a:lnTo>
                  <a:lnTo>
                    <a:pt x="0" y="3426206"/>
                  </a:lnTo>
                  <a:close/>
                </a:path>
              </a:pathLst>
            </a:custGeom>
            <a:solidFill>
              <a:srgbClr val="00A887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2556" y="7209628"/>
            <a:ext cx="762000" cy="609600"/>
            <a:chOff x="0" y="0"/>
            <a:chExt cx="1016000" cy="812800"/>
          </a:xfrm>
        </p:grpSpPr>
        <p:sp>
          <p:nvSpPr>
            <p:cNvPr id="12" name="Freeform 12" descr="image.png"/>
            <p:cNvSpPr/>
            <p:nvPr/>
          </p:nvSpPr>
          <p:spPr>
            <a:xfrm>
              <a:off x="0" y="0"/>
              <a:ext cx="1016000" cy="812800"/>
            </a:xfrm>
            <a:custGeom>
              <a:avLst/>
              <a:gdLst/>
              <a:ahLst/>
              <a:cxnLst/>
              <a:rect l="l" t="t" r="r" b="b"/>
              <a:pathLst>
                <a:path w="1016000" h="812800">
                  <a:moveTo>
                    <a:pt x="0" y="0"/>
                  </a:moveTo>
                  <a:lnTo>
                    <a:pt x="1016000" y="0"/>
                  </a:lnTo>
                  <a:lnTo>
                    <a:pt x="1016000" y="812800"/>
                  </a:lnTo>
                  <a:lnTo>
                    <a:pt x="0" y="81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562" b="-1562"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832005" y="3387930"/>
            <a:ext cx="6758835" cy="585266"/>
            <a:chOff x="0" y="0"/>
            <a:chExt cx="9011780" cy="78035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011776" cy="780348"/>
            </a:xfrm>
            <a:custGeom>
              <a:avLst/>
              <a:gdLst/>
              <a:ahLst/>
              <a:cxnLst/>
              <a:rect l="l" t="t" r="r" b="b"/>
              <a:pathLst>
                <a:path w="9011776" h="780348">
                  <a:moveTo>
                    <a:pt x="0" y="0"/>
                  </a:moveTo>
                  <a:lnTo>
                    <a:pt x="9011776" y="0"/>
                  </a:lnTo>
                  <a:lnTo>
                    <a:pt x="9011776" y="780348"/>
                  </a:lnTo>
                  <a:lnTo>
                    <a:pt x="0" y="78034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88209" b="-161833"/>
              </a:stretch>
            </a:blipFill>
          </p:spPr>
          <p:txBody>
            <a:bodyPr/>
            <a:lstStyle/>
            <a:p>
              <a:endParaRPr lang="es-MX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0"/>
              <a:ext cx="9011780" cy="78035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359"/>
                </a:lnSpc>
              </a:pPr>
              <a:r>
                <a:rPr lang="en-US" sz="2799" b="1">
                  <a:solidFill>
                    <a:srgbClr val="0D2818"/>
                  </a:solidFill>
                  <a:latin typeface="Inter Bold"/>
                  <a:ea typeface="Inter Bold"/>
                  <a:cs typeface="Inter Bold"/>
                  <a:sym typeface="Inter Bold"/>
                </a:rPr>
                <a:t>Biogás de Uso Directo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329339" y="3378405"/>
            <a:ext cx="6758835" cy="585266"/>
            <a:chOff x="0" y="0"/>
            <a:chExt cx="9011780" cy="78035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9011776" cy="780348"/>
            </a:xfrm>
            <a:custGeom>
              <a:avLst/>
              <a:gdLst/>
              <a:ahLst/>
              <a:cxnLst/>
              <a:rect l="l" t="t" r="r" b="b"/>
              <a:pathLst>
                <a:path w="9011776" h="780348">
                  <a:moveTo>
                    <a:pt x="0" y="0"/>
                  </a:moveTo>
                  <a:lnTo>
                    <a:pt x="9011776" y="0"/>
                  </a:lnTo>
                  <a:lnTo>
                    <a:pt x="9011776" y="780348"/>
                  </a:lnTo>
                  <a:lnTo>
                    <a:pt x="0" y="78034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88209" b="-161833"/>
              </a:stretch>
            </a:blipFill>
          </p:spPr>
          <p:txBody>
            <a:bodyPr/>
            <a:lstStyle/>
            <a:p>
              <a:endParaRPr lang="es-MX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0"/>
              <a:ext cx="9011780" cy="78035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359"/>
                </a:lnSpc>
              </a:pPr>
              <a:r>
                <a:rPr lang="en-US" sz="2799" b="1">
                  <a:solidFill>
                    <a:srgbClr val="0D2818"/>
                  </a:solidFill>
                  <a:latin typeface="Inter Bold"/>
                  <a:ea typeface="Inter Bold"/>
                  <a:cs typeface="Inter Bold"/>
                  <a:sym typeface="Inter Bold"/>
                </a:rPr>
                <a:t>Biometano en Red Compartida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687763" y="3481077"/>
            <a:ext cx="489175" cy="396002"/>
            <a:chOff x="0" y="0"/>
            <a:chExt cx="652234" cy="528002"/>
          </a:xfrm>
        </p:grpSpPr>
        <p:sp>
          <p:nvSpPr>
            <p:cNvPr id="20" name="Freeform 20" descr="image.png"/>
            <p:cNvSpPr/>
            <p:nvPr/>
          </p:nvSpPr>
          <p:spPr>
            <a:xfrm>
              <a:off x="0" y="0"/>
              <a:ext cx="652272" cy="527939"/>
            </a:xfrm>
            <a:custGeom>
              <a:avLst/>
              <a:gdLst/>
              <a:ahLst/>
              <a:cxnLst/>
              <a:rect l="l" t="t" r="r" b="b"/>
              <a:pathLst>
                <a:path w="652272" h="527939">
                  <a:moveTo>
                    <a:pt x="0" y="0"/>
                  </a:moveTo>
                  <a:lnTo>
                    <a:pt x="652272" y="0"/>
                  </a:lnTo>
                  <a:lnTo>
                    <a:pt x="652272" y="527939"/>
                  </a:lnTo>
                  <a:lnTo>
                    <a:pt x="0" y="527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2942" r="5" b="-2951"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869230" y="2465140"/>
            <a:ext cx="13066005" cy="417490"/>
            <a:chOff x="0" y="0"/>
            <a:chExt cx="17421340" cy="55665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7421327" cy="556624"/>
            </a:xfrm>
            <a:custGeom>
              <a:avLst/>
              <a:gdLst/>
              <a:ahLst/>
              <a:cxnLst/>
              <a:rect l="l" t="t" r="r" b="b"/>
              <a:pathLst>
                <a:path w="17421327" h="556624">
                  <a:moveTo>
                    <a:pt x="0" y="85619"/>
                  </a:moveTo>
                  <a:cubicBezTo>
                    <a:pt x="0" y="38342"/>
                    <a:pt x="109323" y="0"/>
                    <a:pt x="244123" y="0"/>
                  </a:cubicBezTo>
                  <a:lnTo>
                    <a:pt x="17177203" y="0"/>
                  </a:lnTo>
                  <a:cubicBezTo>
                    <a:pt x="17312002" y="0"/>
                    <a:pt x="17421327" y="38342"/>
                    <a:pt x="17421327" y="85619"/>
                  </a:cubicBezTo>
                  <a:lnTo>
                    <a:pt x="17421327" y="471005"/>
                  </a:lnTo>
                  <a:cubicBezTo>
                    <a:pt x="17421327" y="518282"/>
                    <a:pt x="17312002" y="556624"/>
                    <a:pt x="17177203" y="556624"/>
                  </a:cubicBezTo>
                  <a:lnTo>
                    <a:pt x="244123" y="556624"/>
                  </a:lnTo>
                  <a:cubicBezTo>
                    <a:pt x="109323" y="556704"/>
                    <a:pt x="0" y="518331"/>
                    <a:pt x="0" y="471005"/>
                  </a:cubicBezTo>
                  <a:close/>
                </a:path>
              </a:pathLst>
            </a:custGeom>
            <a:solidFill>
              <a:srgbClr val="FFF8EE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2888280" y="2465140"/>
            <a:ext cx="76200" cy="417490"/>
            <a:chOff x="0" y="0"/>
            <a:chExt cx="101600" cy="55665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01600" cy="556704"/>
            </a:xfrm>
            <a:custGeom>
              <a:avLst/>
              <a:gdLst/>
              <a:ahLst/>
              <a:cxnLst/>
              <a:rect l="l" t="t" r="r" b="b"/>
              <a:pathLst>
                <a:path w="101600" h="556704">
                  <a:moveTo>
                    <a:pt x="0" y="0"/>
                  </a:moveTo>
                  <a:lnTo>
                    <a:pt x="101600" y="0"/>
                  </a:lnTo>
                  <a:lnTo>
                    <a:pt x="101600" y="556704"/>
                  </a:lnTo>
                  <a:lnTo>
                    <a:pt x="0" y="556704"/>
                  </a:lnTo>
                  <a:close/>
                </a:path>
              </a:pathLst>
            </a:custGeom>
            <a:solidFill>
              <a:srgbClr val="E67E22"/>
            </a:solid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25" name="Freeform 25"/>
          <p:cNvSpPr/>
          <p:nvPr/>
        </p:nvSpPr>
        <p:spPr>
          <a:xfrm>
            <a:off x="3078385" y="2547597"/>
            <a:ext cx="280640" cy="252576"/>
          </a:xfrm>
          <a:custGeom>
            <a:avLst/>
            <a:gdLst/>
            <a:ahLst/>
            <a:cxnLst/>
            <a:rect l="l" t="t" r="r" b="b"/>
            <a:pathLst>
              <a:path w="280640" h="252576">
                <a:moveTo>
                  <a:pt x="0" y="0"/>
                </a:moveTo>
                <a:lnTo>
                  <a:pt x="280640" y="0"/>
                </a:lnTo>
                <a:lnTo>
                  <a:pt x="280640" y="252576"/>
                </a:lnTo>
                <a:lnTo>
                  <a:pt x="0" y="2525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26" name="Freeform 26"/>
          <p:cNvSpPr/>
          <p:nvPr/>
        </p:nvSpPr>
        <p:spPr>
          <a:xfrm>
            <a:off x="1389045" y="3378405"/>
            <a:ext cx="384063" cy="489253"/>
          </a:xfrm>
          <a:custGeom>
            <a:avLst/>
            <a:gdLst/>
            <a:ahLst/>
            <a:cxnLst/>
            <a:rect l="l" t="t" r="r" b="b"/>
            <a:pathLst>
              <a:path w="384063" h="489253">
                <a:moveTo>
                  <a:pt x="0" y="0"/>
                </a:moveTo>
                <a:lnTo>
                  <a:pt x="384063" y="0"/>
                </a:lnTo>
                <a:lnTo>
                  <a:pt x="384063" y="489253"/>
                </a:lnTo>
                <a:lnTo>
                  <a:pt x="0" y="4892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27" name="TextBox 27"/>
          <p:cNvSpPr txBox="1"/>
          <p:nvPr/>
        </p:nvSpPr>
        <p:spPr>
          <a:xfrm>
            <a:off x="1438826" y="249648"/>
            <a:ext cx="4775729" cy="386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1C4439"/>
                </a:solidFill>
                <a:latin typeface="Agrandir Bold"/>
                <a:ea typeface="Agrandir Bold"/>
                <a:cs typeface="Agrandir Bold"/>
                <a:sym typeface="Agrandir Bold"/>
              </a:rPr>
              <a:t>ESPECIFICACIONES DE CALIDAD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37211" y="1561627"/>
            <a:ext cx="15907789" cy="532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4"/>
              </a:lnSpc>
            </a:pPr>
            <a:r>
              <a:rPr lang="en-US" sz="3600" b="1">
                <a:solidFill>
                  <a:srgbClr val="057D78"/>
                </a:solidFill>
                <a:latin typeface="Agrandir Bold"/>
                <a:ea typeface="Agrandir Bold"/>
                <a:cs typeface="Agrandir Bold"/>
                <a:sym typeface="Agrandir Bold"/>
              </a:rPr>
              <a:t>El reto técnico no es sólo '95% de metano': es interoperabilidad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129223" y="9182100"/>
            <a:ext cx="12353426" cy="651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20"/>
              </a:lnSpc>
              <a:spcBef>
                <a:spcPct val="0"/>
              </a:spcBef>
            </a:pPr>
            <a:r>
              <a:rPr lang="en-US" sz="1728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Fuentes: Anteproyecto NOM Biogás/Biometano CNBiogás, 2026 | Reglamento Ley de Biocombustibles, arts. 29–31 | CENAM/DOF, infraestructura de calidad, 24-abr-2026.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389045" y="4011729"/>
            <a:ext cx="7318077" cy="1983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43"/>
              </a:lnSpc>
            </a:pPr>
            <a:r>
              <a:rPr lang="en-US" sz="2799" b="1">
                <a:solidFill>
                  <a:srgbClr val="3B4D4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Criterio:</a:t>
            </a:r>
            <a:r>
              <a:rPr lang="en-US" sz="2799">
                <a:solidFill>
                  <a:srgbClr val="3B4D45"/>
                </a:solidFill>
                <a:latin typeface="Calibri (MS)"/>
                <a:ea typeface="Calibri (MS)"/>
                <a:cs typeface="Calibri (MS)"/>
                <a:sym typeface="Calibri (MS)"/>
              </a:rPr>
              <a:t> Caracterización suficiente para asegurar compatibilidad técnica en sitio.</a:t>
            </a:r>
          </a:p>
          <a:p>
            <a:pPr algn="l">
              <a:lnSpc>
                <a:spcPts val="3043"/>
              </a:lnSpc>
            </a:pPr>
            <a:r>
              <a:rPr lang="en-US" sz="2799" b="1">
                <a:solidFill>
                  <a:srgbClr val="3B4D4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Aplicaciones:</a:t>
            </a:r>
            <a:r>
              <a:rPr lang="en-US" sz="2799">
                <a:solidFill>
                  <a:srgbClr val="3B4D45"/>
                </a:solidFill>
                <a:latin typeface="Calibri (MS)"/>
                <a:ea typeface="Calibri (MS)"/>
                <a:cs typeface="Calibri (MS)"/>
                <a:sym typeface="Calibri (MS)"/>
              </a:rPr>
              <a:t> Calderas, motores de combustión interna, cogeneración, generación eléctrica o usos térmicos industriales dedicados.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736731" y="4011679"/>
            <a:ext cx="7277586" cy="1983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43"/>
              </a:lnSpc>
            </a:pPr>
            <a:r>
              <a:rPr lang="en-US" sz="2799" b="1">
                <a:solidFill>
                  <a:srgbClr val="3B4D4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Criterio: </a:t>
            </a:r>
            <a:r>
              <a:rPr lang="en-US" sz="2799">
                <a:solidFill>
                  <a:srgbClr val="3B4D45"/>
                </a:solidFill>
                <a:latin typeface="Calibri (MS)"/>
                <a:ea typeface="Calibri (MS)"/>
                <a:cs typeface="Calibri (MS)"/>
                <a:sym typeface="Calibri (MS)"/>
              </a:rPr>
              <a:t>Intercambiabilidad estricta y parámetros de seguridad crítica.</a:t>
            </a:r>
          </a:p>
          <a:p>
            <a:pPr algn="l">
              <a:lnSpc>
                <a:spcPts val="3043"/>
              </a:lnSpc>
            </a:pPr>
            <a:r>
              <a:rPr lang="en-US" sz="2799" b="1">
                <a:solidFill>
                  <a:srgbClr val="3B4D4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Parámetros:</a:t>
            </a:r>
            <a:r>
              <a:rPr lang="en-US" sz="2799">
                <a:solidFill>
                  <a:srgbClr val="3B4D45"/>
                </a:solidFill>
                <a:latin typeface="Calibri (MS)"/>
                <a:ea typeface="Calibri (MS)"/>
                <a:cs typeface="Calibri (MS)"/>
                <a:sym typeface="Calibri (MS)"/>
              </a:rPr>
              <a:t> Poder calorífico, Índice de Wobbe, humedad, H₂S/azufre, CO₂, O₂ y contaminantes traza.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2030072" y="7219153"/>
            <a:ext cx="14399306" cy="86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lang="en-US" sz="2000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Además de la composición química de la molécula, se deben definir protocolos de medición, balance volumétrico, odorización, responsabilidades de interconexión, asignación de costos y protocolos de emergencia.</a:t>
            </a:r>
          </a:p>
          <a:p>
            <a:pPr algn="l">
              <a:lnSpc>
                <a:spcPts val="2250"/>
              </a:lnSpc>
            </a:pPr>
            <a:r>
              <a:rPr lang="en-US" sz="2000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La normalización debe proteger la seguridad del sistema sin sobrecargar al biogás crudo con reglas de biometano.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3472929" y="2482580"/>
            <a:ext cx="12131183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b="1">
                <a:solidFill>
                  <a:srgbClr val="8A4B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No es preciso afirmar que México 'prohíbe' hoy la inyección de biometano a la red existente.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030072" y="6766537"/>
            <a:ext cx="6173768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60"/>
              </a:lnSpc>
              <a:spcBef>
                <a:spcPct val="0"/>
              </a:spcBef>
            </a:pPr>
            <a:r>
              <a:rPr lang="en-US" sz="2300" b="1">
                <a:solidFill>
                  <a:srgbClr val="D0E5DC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Rigor y Claridad en la Interpretación del Sector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Freeform 3">
            <a:extLst>
              <a:ext uri="{FF2B5EF4-FFF2-40B4-BE49-F238E27FC236}">
                <a16:creationId xmlns:a16="http://schemas.microsoft.com/office/drawing/2014/main" id="{83A6EBD7-A7AD-908F-0F5B-D7318F278832}"/>
              </a:ext>
            </a:extLst>
          </p:cNvPr>
          <p:cNvSpPr/>
          <p:nvPr/>
        </p:nvSpPr>
        <p:spPr>
          <a:xfrm rot="-10800000" flipH="1">
            <a:off x="-34167" y="-2"/>
            <a:ext cx="7738158" cy="990602"/>
          </a:xfrm>
          <a:custGeom>
            <a:avLst/>
            <a:gdLst/>
            <a:ahLst/>
            <a:cxnLst/>
            <a:rect l="l" t="t" r="r" b="b"/>
            <a:pathLst>
              <a:path w="7738158" h="4356744">
                <a:moveTo>
                  <a:pt x="7738158" y="0"/>
                </a:moveTo>
                <a:lnTo>
                  <a:pt x="0" y="0"/>
                </a:lnTo>
                <a:lnTo>
                  <a:pt x="0" y="4356744"/>
                </a:lnTo>
                <a:lnTo>
                  <a:pt x="7738158" y="4356744"/>
                </a:lnTo>
                <a:lnTo>
                  <a:pt x="7738158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8128" r="-18128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37" name="Freeform 2">
            <a:extLst>
              <a:ext uri="{FF2B5EF4-FFF2-40B4-BE49-F238E27FC236}">
                <a16:creationId xmlns:a16="http://schemas.microsoft.com/office/drawing/2014/main" id="{C7CB6699-D0EC-89EF-734D-69FC0B698024}"/>
              </a:ext>
            </a:extLst>
          </p:cNvPr>
          <p:cNvSpPr/>
          <p:nvPr/>
        </p:nvSpPr>
        <p:spPr>
          <a:xfrm rot="5400000" flipH="1" flipV="1">
            <a:off x="11070715" y="3044524"/>
            <a:ext cx="10287002" cy="4197950"/>
          </a:xfrm>
          <a:custGeom>
            <a:avLst/>
            <a:gdLst/>
            <a:ahLst/>
            <a:cxnLst/>
            <a:rect l="l" t="t" r="r" b="b"/>
            <a:pathLst>
              <a:path w="20605972" h="11601592">
                <a:moveTo>
                  <a:pt x="20605972" y="11601592"/>
                </a:moveTo>
                <a:lnTo>
                  <a:pt x="0" y="11601592"/>
                </a:lnTo>
                <a:lnTo>
                  <a:pt x="0" y="0"/>
                </a:lnTo>
                <a:lnTo>
                  <a:pt x="20605972" y="0"/>
                </a:lnTo>
                <a:lnTo>
                  <a:pt x="20605972" y="1160159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3" name="Freeform 3"/>
          <p:cNvSpPr/>
          <p:nvPr/>
        </p:nvSpPr>
        <p:spPr>
          <a:xfrm>
            <a:off x="14891999" y="9112459"/>
            <a:ext cx="2685630" cy="929285"/>
          </a:xfrm>
          <a:custGeom>
            <a:avLst/>
            <a:gdLst/>
            <a:ahLst/>
            <a:cxnLst/>
            <a:rect l="l" t="t" r="r" b="b"/>
            <a:pathLst>
              <a:path w="2685630" h="929285">
                <a:moveTo>
                  <a:pt x="0" y="0"/>
                </a:moveTo>
                <a:lnTo>
                  <a:pt x="2685630" y="0"/>
                </a:lnTo>
                <a:lnTo>
                  <a:pt x="2685630" y="929285"/>
                </a:lnTo>
                <a:lnTo>
                  <a:pt x="0" y="9292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8297" r="-485" b="-92105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5" name="TextBox 5"/>
          <p:cNvSpPr txBox="1"/>
          <p:nvPr/>
        </p:nvSpPr>
        <p:spPr>
          <a:xfrm>
            <a:off x="776045" y="249648"/>
            <a:ext cx="6101292" cy="386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1C4439"/>
                </a:solidFill>
                <a:latin typeface="Agrandir Bold"/>
                <a:ea typeface="Agrandir Bold"/>
                <a:cs typeface="Agrandir Bold"/>
                <a:sym typeface="Agrandir Bold"/>
              </a:rPr>
              <a:t>CADENA DE CUSTODIA Y CERTIFICACIÓN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32077" y="9335260"/>
            <a:ext cx="12938697" cy="3466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20"/>
              </a:lnSpc>
              <a:spcBef>
                <a:spcPct val="0"/>
              </a:spcBef>
            </a:pPr>
            <a:r>
              <a:rPr lang="en-US" sz="1728">
                <a:solidFill>
                  <a:srgbClr val="1D7363"/>
                </a:solidFill>
                <a:latin typeface="Agrandir"/>
                <a:ea typeface="Agrandir"/>
                <a:cs typeface="Agrandir"/>
                <a:sym typeface="Agrandir"/>
              </a:rPr>
              <a:t>Fuentes: Reglamento de la Ley de Biocombustibles, arts. 27, 28, 30 y 31 | SENER, formatos y bitácoras oficiales, 31-ago-2026.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11260" y="1672489"/>
            <a:ext cx="9551921" cy="1288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61"/>
              </a:lnSpc>
            </a:pPr>
            <a:r>
              <a:rPr lang="en-US" sz="4900" b="1">
                <a:solidFill>
                  <a:srgbClr val="057D78"/>
                </a:solidFill>
                <a:latin typeface="Agrandir Bold"/>
                <a:ea typeface="Agrandir Bold"/>
                <a:cs typeface="Agrandir Bold"/>
                <a:sym typeface="Agrandir Bold"/>
              </a:rPr>
              <a:t>Trazabilidad: México ya la incorporó al marco regulatorio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611176" y="6008331"/>
            <a:ext cx="17443047" cy="2683050"/>
            <a:chOff x="0" y="0"/>
            <a:chExt cx="23257396" cy="35774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3257383" cy="3577463"/>
            </a:xfrm>
            <a:custGeom>
              <a:avLst/>
              <a:gdLst/>
              <a:ahLst/>
              <a:cxnLst/>
              <a:rect l="l" t="t" r="r" b="b"/>
              <a:pathLst>
                <a:path w="23257383" h="3577463">
                  <a:moveTo>
                    <a:pt x="0" y="230505"/>
                  </a:moveTo>
                  <a:cubicBezTo>
                    <a:pt x="0" y="103251"/>
                    <a:pt x="103251" y="0"/>
                    <a:pt x="230505" y="0"/>
                  </a:cubicBezTo>
                  <a:lnTo>
                    <a:pt x="23026878" y="0"/>
                  </a:lnTo>
                  <a:cubicBezTo>
                    <a:pt x="23154132" y="0"/>
                    <a:pt x="23257383" y="103251"/>
                    <a:pt x="23257383" y="230505"/>
                  </a:cubicBezTo>
                  <a:lnTo>
                    <a:pt x="23257383" y="3346958"/>
                  </a:lnTo>
                  <a:cubicBezTo>
                    <a:pt x="23257383" y="3474212"/>
                    <a:pt x="23154132" y="3577463"/>
                    <a:pt x="23026878" y="3577463"/>
                  </a:cubicBezTo>
                  <a:lnTo>
                    <a:pt x="230505" y="3577463"/>
                  </a:lnTo>
                  <a:cubicBezTo>
                    <a:pt x="103251" y="3577463"/>
                    <a:pt x="0" y="3474212"/>
                    <a:pt x="0" y="3346958"/>
                  </a:cubicBezTo>
                  <a:close/>
                </a:path>
              </a:pathLst>
            </a:custGeom>
            <a:solidFill>
              <a:srgbClr val="F0F7F4"/>
            </a:solidFill>
            <a:ln w="19050" cap="sq">
              <a:solidFill>
                <a:srgbClr val="C2E2D6"/>
              </a:solidFill>
              <a:prstDash val="solid"/>
              <a:miter/>
            </a:ln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073818" y="3275104"/>
            <a:ext cx="5040001" cy="2664000"/>
            <a:chOff x="0" y="0"/>
            <a:chExt cx="6720002" cy="3552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720078" cy="3552063"/>
            </a:xfrm>
            <a:custGeom>
              <a:avLst/>
              <a:gdLst/>
              <a:ahLst/>
              <a:cxnLst/>
              <a:rect l="l" t="t" r="r" b="b"/>
              <a:pathLst>
                <a:path w="6720078" h="3552063">
                  <a:moveTo>
                    <a:pt x="0" y="219583"/>
                  </a:moveTo>
                  <a:cubicBezTo>
                    <a:pt x="0" y="98298"/>
                    <a:pt x="98298" y="0"/>
                    <a:pt x="219583" y="0"/>
                  </a:cubicBezTo>
                  <a:lnTo>
                    <a:pt x="6500495" y="0"/>
                  </a:lnTo>
                  <a:cubicBezTo>
                    <a:pt x="6621780" y="0"/>
                    <a:pt x="6720078" y="98298"/>
                    <a:pt x="6720078" y="219583"/>
                  </a:cubicBezTo>
                  <a:lnTo>
                    <a:pt x="6720078" y="3332480"/>
                  </a:lnTo>
                  <a:cubicBezTo>
                    <a:pt x="6720078" y="3453765"/>
                    <a:pt x="6621780" y="3552063"/>
                    <a:pt x="6500495" y="3552063"/>
                  </a:cubicBezTo>
                  <a:lnTo>
                    <a:pt x="219583" y="3552063"/>
                  </a:lnTo>
                  <a:cubicBezTo>
                    <a:pt x="98298" y="3552063"/>
                    <a:pt x="0" y="3453765"/>
                    <a:pt x="0" y="333248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67029" y="3275104"/>
            <a:ext cx="5040001" cy="76200"/>
            <a:chOff x="0" y="0"/>
            <a:chExt cx="6720002" cy="1016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719951" cy="101600"/>
            </a:xfrm>
            <a:custGeom>
              <a:avLst/>
              <a:gdLst/>
              <a:ahLst/>
              <a:cxnLst/>
              <a:rect l="l" t="t" r="r" b="b"/>
              <a:pathLst>
                <a:path w="6719951" h="101600">
                  <a:moveTo>
                    <a:pt x="0" y="0"/>
                  </a:moveTo>
                  <a:lnTo>
                    <a:pt x="6719951" y="0"/>
                  </a:lnTo>
                  <a:lnTo>
                    <a:pt x="6719951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00A887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60894" y="3313204"/>
            <a:ext cx="5040001" cy="76200"/>
            <a:chOff x="0" y="0"/>
            <a:chExt cx="6720002" cy="1016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719951" cy="101600"/>
            </a:xfrm>
            <a:custGeom>
              <a:avLst/>
              <a:gdLst/>
              <a:ahLst/>
              <a:cxnLst/>
              <a:rect l="l" t="t" r="r" b="b"/>
              <a:pathLst>
                <a:path w="6719951" h="101600">
                  <a:moveTo>
                    <a:pt x="0" y="0"/>
                  </a:moveTo>
                  <a:lnTo>
                    <a:pt x="6719951" y="0"/>
                  </a:lnTo>
                  <a:lnTo>
                    <a:pt x="6719951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00A887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2073818" y="3275104"/>
            <a:ext cx="5040001" cy="76200"/>
            <a:chOff x="0" y="0"/>
            <a:chExt cx="6720002" cy="1016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719951" cy="101600"/>
            </a:xfrm>
            <a:custGeom>
              <a:avLst/>
              <a:gdLst/>
              <a:ahLst/>
              <a:cxnLst/>
              <a:rect l="l" t="t" r="r" b="b"/>
              <a:pathLst>
                <a:path w="6719951" h="101600">
                  <a:moveTo>
                    <a:pt x="0" y="0"/>
                  </a:moveTo>
                  <a:lnTo>
                    <a:pt x="6719951" y="0"/>
                  </a:lnTo>
                  <a:lnTo>
                    <a:pt x="6719951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00A887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158092" y="6200917"/>
            <a:ext cx="323850" cy="323850"/>
            <a:chOff x="0" y="0"/>
            <a:chExt cx="431800" cy="431800"/>
          </a:xfrm>
        </p:grpSpPr>
        <p:sp>
          <p:nvSpPr>
            <p:cNvPr id="19" name="Freeform 19" descr="image.png"/>
            <p:cNvSpPr/>
            <p:nvPr/>
          </p:nvSpPr>
          <p:spPr>
            <a:xfrm>
              <a:off x="0" y="0"/>
              <a:ext cx="431800" cy="431800"/>
            </a:xfrm>
            <a:custGeom>
              <a:avLst/>
              <a:gdLst/>
              <a:ahLst/>
              <a:cxnLst/>
              <a:rect l="l" t="t" r="r" b="b"/>
              <a:pathLst>
                <a:path w="431800" h="431800">
                  <a:moveTo>
                    <a:pt x="0" y="0"/>
                  </a:moveTo>
                  <a:lnTo>
                    <a:pt x="431800" y="0"/>
                  </a:lnTo>
                  <a:lnTo>
                    <a:pt x="431800" y="431800"/>
                  </a:lnTo>
                  <a:lnTo>
                    <a:pt x="0" y="431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941" b="-2941"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551570" y="6167666"/>
            <a:ext cx="16167678" cy="428454"/>
            <a:chOff x="0" y="0"/>
            <a:chExt cx="21556904" cy="571271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1556909" cy="571277"/>
            </a:xfrm>
            <a:custGeom>
              <a:avLst/>
              <a:gdLst/>
              <a:ahLst/>
              <a:cxnLst/>
              <a:rect l="l" t="t" r="r" b="b"/>
              <a:pathLst>
                <a:path w="21556909" h="571277">
                  <a:moveTo>
                    <a:pt x="0" y="0"/>
                  </a:moveTo>
                  <a:lnTo>
                    <a:pt x="21556909" y="0"/>
                  </a:lnTo>
                  <a:lnTo>
                    <a:pt x="21556909" y="571277"/>
                  </a:lnTo>
                  <a:lnTo>
                    <a:pt x="0" y="57127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5260" b="-685258"/>
              </a:stretch>
            </a:blipFill>
          </p:spPr>
          <p:txBody>
            <a:bodyPr/>
            <a:lstStyle/>
            <a:p>
              <a:endParaRPr lang="es-MX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66675"/>
              <a:ext cx="21556904" cy="63794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just">
                <a:lnSpc>
                  <a:spcPts val="3359"/>
                </a:lnSpc>
              </a:pPr>
              <a:r>
                <a:rPr lang="en-US" sz="2799" b="1">
                  <a:solidFill>
                    <a:srgbClr val="F79646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Distinción clave: Cumplimiento Regulatorio vs. Mercado de Atributos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946142" y="6805669"/>
            <a:ext cx="16773106" cy="1560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43"/>
              </a:lnSpc>
            </a:pPr>
            <a:r>
              <a:rPr lang="en-US" sz="2400" dirty="0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La </a:t>
            </a:r>
            <a:r>
              <a:rPr lang="en-US" sz="2400" dirty="0" err="1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trazabilidad</a:t>
            </a:r>
            <a:r>
              <a:rPr lang="en-US" sz="2400" dirty="0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 dirty="0" err="1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regulatoria</a:t>
            </a:r>
            <a:r>
              <a:rPr lang="en-US" sz="2400" dirty="0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 dirty="0" err="1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en</a:t>
            </a:r>
            <a:r>
              <a:rPr lang="en-US" sz="2400" dirty="0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 México es </a:t>
            </a:r>
            <a:r>
              <a:rPr lang="en-US" sz="2400" dirty="0" err="1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una</a:t>
            </a:r>
            <a:r>
              <a:rPr lang="en-US" sz="2400" dirty="0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 dirty="0" err="1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obligación</a:t>
            </a:r>
            <a:r>
              <a:rPr lang="en-US" sz="2400" dirty="0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 dirty="0" err="1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administrativa</a:t>
            </a:r>
            <a:r>
              <a:rPr lang="en-US" sz="2400" dirty="0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 de custodia, </a:t>
            </a:r>
            <a:r>
              <a:rPr lang="en-US" sz="2400" dirty="0" err="1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pero</a:t>
            </a:r>
            <a:r>
              <a:rPr lang="en-US" sz="2400" dirty="0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 no equivale </a:t>
            </a:r>
            <a:r>
              <a:rPr lang="en-US" sz="2400" dirty="0" err="1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aún</a:t>
            </a:r>
            <a:r>
              <a:rPr lang="en-US" sz="2400" dirty="0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 a un mercado de </a:t>
            </a:r>
            <a:r>
              <a:rPr lang="en-US" sz="2400" dirty="0" err="1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Garantías</a:t>
            </a:r>
            <a:r>
              <a:rPr lang="en-US" sz="2400" dirty="0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 de Origen (</a:t>
            </a:r>
            <a:r>
              <a:rPr lang="en-US" sz="2400" dirty="0" err="1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GdO</a:t>
            </a:r>
            <a:r>
              <a:rPr lang="en-US" sz="2400" dirty="0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) al </a:t>
            </a:r>
            <a:r>
              <a:rPr lang="en-US" sz="2400" dirty="0" err="1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estilo</a:t>
            </a:r>
            <a:r>
              <a:rPr lang="en-US" sz="2400" dirty="0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 dirty="0" err="1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europeo</a:t>
            </a:r>
            <a:r>
              <a:rPr lang="en-US" sz="2400" dirty="0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. </a:t>
            </a:r>
          </a:p>
          <a:p>
            <a:pPr algn="just">
              <a:lnSpc>
                <a:spcPts val="3043"/>
              </a:lnSpc>
            </a:pPr>
            <a:r>
              <a:rPr lang="en-US" sz="2400" dirty="0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La </a:t>
            </a:r>
            <a:r>
              <a:rPr lang="en-US" sz="2400" dirty="0" err="1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oportunidad</a:t>
            </a:r>
            <a:r>
              <a:rPr lang="en-US" sz="2400" dirty="0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 dirty="0" err="1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estratégica</a:t>
            </a:r>
            <a:r>
              <a:rPr lang="en-US" sz="2400" dirty="0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 dirty="0" err="1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radica</a:t>
            </a:r>
            <a:r>
              <a:rPr lang="en-US" sz="2400" dirty="0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 dirty="0" err="1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en</a:t>
            </a:r>
            <a:r>
              <a:rPr lang="en-US" sz="2400" dirty="0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 dirty="0" err="1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conectar</a:t>
            </a:r>
            <a:r>
              <a:rPr lang="en-US" sz="2400" dirty="0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 el </a:t>
            </a:r>
            <a:r>
              <a:rPr lang="en-US" sz="2400" dirty="0" err="1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cumplimiento</a:t>
            </a:r>
            <a:r>
              <a:rPr lang="en-US" sz="2400" dirty="0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 dirty="0" err="1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regulatorio</a:t>
            </a:r>
            <a:r>
              <a:rPr lang="en-US" sz="2400" dirty="0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 con </a:t>
            </a:r>
            <a:r>
              <a:rPr lang="en-US" sz="2400" dirty="0" err="1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sistemas</a:t>
            </a:r>
            <a:r>
              <a:rPr lang="en-US" sz="2400" dirty="0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 MRV para </a:t>
            </a:r>
            <a:r>
              <a:rPr lang="en-US" sz="2400" dirty="0" err="1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certificar</a:t>
            </a:r>
            <a:r>
              <a:rPr lang="en-US" sz="2400" dirty="0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 dirty="0" err="1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atributos</a:t>
            </a:r>
            <a:r>
              <a:rPr lang="en-US" sz="2400" dirty="0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 sin doble </a:t>
            </a:r>
            <a:r>
              <a:rPr lang="en-US" sz="2400" dirty="0" err="1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contabilización</a:t>
            </a:r>
            <a:r>
              <a:rPr lang="en-US" sz="2400" dirty="0">
                <a:solidFill>
                  <a:srgbClr val="2C3E35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92905" y="3567788"/>
            <a:ext cx="4596498" cy="3861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199" b="1">
                <a:solidFill>
                  <a:srgbClr val="0D281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1. Definición Legal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455301" y="4005938"/>
            <a:ext cx="4851730" cy="13468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sz="2199">
                <a:solidFill>
                  <a:srgbClr val="3B4D45"/>
                </a:solidFill>
                <a:latin typeface="Calibri (MS)"/>
                <a:ea typeface="Calibri (MS)"/>
                <a:cs typeface="Calibri (MS)"/>
                <a:sym typeface="Calibri (MS)"/>
              </a:rPr>
              <a:t>El Reglamento define trazabilidad como la capacidad de identificar el origen exacto de los insumos y el destino a lo largo de toda la cadena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651369" y="3553615"/>
            <a:ext cx="5001901" cy="3861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199" b="1">
                <a:solidFill>
                  <a:srgbClr val="0D281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2. Bitácoras Oficiales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802940" y="3991765"/>
            <a:ext cx="4897965" cy="13468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sz="2199">
                <a:solidFill>
                  <a:srgbClr val="3B4D45"/>
                </a:solidFill>
                <a:latin typeface="Calibri (MS)"/>
                <a:ea typeface="Calibri (MS)"/>
                <a:cs typeface="Calibri (MS)"/>
                <a:sym typeface="Calibri (MS)"/>
              </a:rPr>
              <a:t>Obligación de registrar: biomasa recibida, productor, volúmenes, comercializador, transportista, cliente final y destino térmico/eléctrico.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123072" y="3567788"/>
            <a:ext cx="5059051" cy="3861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199" b="1">
                <a:solidFill>
                  <a:srgbClr val="0D281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3. Atributo Ambiental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256498" y="3990936"/>
            <a:ext cx="4857321" cy="1405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26"/>
              </a:lnSpc>
            </a:pPr>
            <a:r>
              <a:rPr lang="en-US" sz="2199">
                <a:solidFill>
                  <a:srgbClr val="3B4D45"/>
                </a:solidFill>
                <a:latin typeface="Inter"/>
                <a:ea typeface="Inter"/>
                <a:cs typeface="Inter"/>
                <a:sym typeface="Inter"/>
              </a:rPr>
              <a:t>Crea la base para evitar doble contabilización y sostener claims ambientales auditables ante clientes corporativos.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2362200" y="3562350"/>
            <a:ext cx="285750" cy="285750"/>
            <a:chOff x="0" y="0"/>
            <a:chExt cx="381000" cy="381000"/>
          </a:xfrm>
        </p:grpSpPr>
        <p:sp>
          <p:nvSpPr>
            <p:cNvPr id="31" name="Freeform 31" descr="image.png"/>
            <p:cNvSpPr/>
            <p:nvPr/>
          </p:nvSpPr>
          <p:spPr>
            <a:xfrm>
              <a:off x="0" y="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3333" b="-3333"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543800" y="3562350"/>
            <a:ext cx="247650" cy="285750"/>
            <a:chOff x="0" y="0"/>
            <a:chExt cx="330200" cy="381000"/>
          </a:xfrm>
        </p:grpSpPr>
        <p:sp>
          <p:nvSpPr>
            <p:cNvPr id="33" name="Freeform 33" descr="image.png"/>
            <p:cNvSpPr/>
            <p:nvPr/>
          </p:nvSpPr>
          <p:spPr>
            <a:xfrm>
              <a:off x="0" y="0"/>
              <a:ext cx="330200" cy="381000"/>
            </a:xfrm>
            <a:custGeom>
              <a:avLst/>
              <a:gdLst/>
              <a:ahLst/>
              <a:cxnLst/>
              <a:rect l="l" t="t" r="r" b="b"/>
              <a:pathLst>
                <a:path w="330200" h="381000">
                  <a:moveTo>
                    <a:pt x="0" y="0"/>
                  </a:moveTo>
                  <a:lnTo>
                    <a:pt x="330200" y="0"/>
                  </a:lnTo>
                  <a:lnTo>
                    <a:pt x="3302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480" r="-480"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3030200" y="3619500"/>
            <a:ext cx="209550" cy="285750"/>
            <a:chOff x="0" y="0"/>
            <a:chExt cx="279400" cy="381000"/>
          </a:xfrm>
        </p:grpSpPr>
        <p:sp>
          <p:nvSpPr>
            <p:cNvPr id="35" name="Freeform 35" descr="image.png"/>
            <p:cNvSpPr/>
            <p:nvPr/>
          </p:nvSpPr>
          <p:spPr>
            <a:xfrm>
              <a:off x="0" y="0"/>
              <a:ext cx="279400" cy="381000"/>
            </a:xfrm>
            <a:custGeom>
              <a:avLst/>
              <a:gdLst/>
              <a:ahLst/>
              <a:cxnLst/>
              <a:rect l="l" t="t" r="r" b="b"/>
              <a:pathLst>
                <a:path w="279400" h="381000">
                  <a:moveTo>
                    <a:pt x="0" y="0"/>
                  </a:moveTo>
                  <a:lnTo>
                    <a:pt x="279400" y="0"/>
                  </a:lnTo>
                  <a:lnTo>
                    <a:pt x="2794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136" r="-1136"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 2">
            <a:extLst>
              <a:ext uri="{FF2B5EF4-FFF2-40B4-BE49-F238E27FC236}">
                <a16:creationId xmlns:a16="http://schemas.microsoft.com/office/drawing/2014/main" id="{D57C2335-1232-9F1E-A0CC-836C2C435535}"/>
              </a:ext>
            </a:extLst>
          </p:cNvPr>
          <p:cNvSpPr/>
          <p:nvPr/>
        </p:nvSpPr>
        <p:spPr>
          <a:xfrm rot="5400000" flipH="1" flipV="1">
            <a:off x="11070715" y="3044524"/>
            <a:ext cx="10287002" cy="4197950"/>
          </a:xfrm>
          <a:custGeom>
            <a:avLst/>
            <a:gdLst/>
            <a:ahLst/>
            <a:cxnLst/>
            <a:rect l="l" t="t" r="r" b="b"/>
            <a:pathLst>
              <a:path w="20605972" h="11601592">
                <a:moveTo>
                  <a:pt x="20605972" y="11601592"/>
                </a:moveTo>
                <a:lnTo>
                  <a:pt x="0" y="11601592"/>
                </a:lnTo>
                <a:lnTo>
                  <a:pt x="0" y="0"/>
                </a:lnTo>
                <a:lnTo>
                  <a:pt x="20605972" y="0"/>
                </a:lnTo>
                <a:lnTo>
                  <a:pt x="20605972" y="1160159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3" name="Freeform 3"/>
          <p:cNvSpPr/>
          <p:nvPr/>
        </p:nvSpPr>
        <p:spPr>
          <a:xfrm>
            <a:off x="0" y="6291528"/>
            <a:ext cx="18311749" cy="3995472"/>
          </a:xfrm>
          <a:custGeom>
            <a:avLst/>
            <a:gdLst/>
            <a:ahLst/>
            <a:cxnLst/>
            <a:rect l="l" t="t" r="r" b="b"/>
            <a:pathLst>
              <a:path w="18311749" h="4305576">
                <a:moveTo>
                  <a:pt x="0" y="0"/>
                </a:moveTo>
                <a:lnTo>
                  <a:pt x="18311749" y="0"/>
                </a:lnTo>
                <a:lnTo>
                  <a:pt x="18311749" y="4305576"/>
                </a:lnTo>
                <a:lnTo>
                  <a:pt x="0" y="43055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1678" b="-86490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34" name="Freeform 3">
            <a:extLst>
              <a:ext uri="{FF2B5EF4-FFF2-40B4-BE49-F238E27FC236}">
                <a16:creationId xmlns:a16="http://schemas.microsoft.com/office/drawing/2014/main" id="{C7093F43-3A50-BB5A-D3F7-744E2A44DCFE}"/>
              </a:ext>
            </a:extLst>
          </p:cNvPr>
          <p:cNvSpPr/>
          <p:nvPr/>
        </p:nvSpPr>
        <p:spPr>
          <a:xfrm rot="-10800000" flipH="1">
            <a:off x="-34167" y="-2"/>
            <a:ext cx="7738158" cy="990602"/>
          </a:xfrm>
          <a:custGeom>
            <a:avLst/>
            <a:gdLst/>
            <a:ahLst/>
            <a:cxnLst/>
            <a:rect l="l" t="t" r="r" b="b"/>
            <a:pathLst>
              <a:path w="7738158" h="4356744">
                <a:moveTo>
                  <a:pt x="7738158" y="0"/>
                </a:moveTo>
                <a:lnTo>
                  <a:pt x="0" y="0"/>
                </a:lnTo>
                <a:lnTo>
                  <a:pt x="0" y="4356744"/>
                </a:lnTo>
                <a:lnTo>
                  <a:pt x="7738158" y="4356744"/>
                </a:lnTo>
                <a:lnTo>
                  <a:pt x="7738158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8128" r="-18128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4" name="Freeform 4"/>
          <p:cNvSpPr/>
          <p:nvPr/>
        </p:nvSpPr>
        <p:spPr>
          <a:xfrm>
            <a:off x="14857265" y="1028700"/>
            <a:ext cx="2685630" cy="929285"/>
          </a:xfrm>
          <a:custGeom>
            <a:avLst/>
            <a:gdLst/>
            <a:ahLst/>
            <a:cxnLst/>
            <a:rect l="l" t="t" r="r" b="b"/>
            <a:pathLst>
              <a:path w="2685630" h="929285">
                <a:moveTo>
                  <a:pt x="0" y="0"/>
                </a:moveTo>
                <a:lnTo>
                  <a:pt x="2685629" y="0"/>
                </a:lnTo>
                <a:lnTo>
                  <a:pt x="2685629" y="929285"/>
                </a:lnTo>
                <a:lnTo>
                  <a:pt x="0" y="9292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98297" r="-485" b="-92105"/>
            </a:stretch>
          </a:blipFill>
        </p:spPr>
        <p:txBody>
          <a:bodyPr/>
          <a:lstStyle/>
          <a:p>
            <a:endParaRPr lang="es-MX"/>
          </a:p>
        </p:txBody>
      </p:sp>
      <p:grpSp>
        <p:nvGrpSpPr>
          <p:cNvPr id="6" name="Group 6"/>
          <p:cNvGrpSpPr/>
          <p:nvPr/>
        </p:nvGrpSpPr>
        <p:grpSpPr>
          <a:xfrm>
            <a:off x="12073818" y="3275104"/>
            <a:ext cx="5040001" cy="2664000"/>
            <a:chOff x="0" y="0"/>
            <a:chExt cx="6720002" cy="3552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720078" cy="3552063"/>
            </a:xfrm>
            <a:custGeom>
              <a:avLst/>
              <a:gdLst/>
              <a:ahLst/>
              <a:cxnLst/>
              <a:rect l="l" t="t" r="r" b="b"/>
              <a:pathLst>
                <a:path w="6720078" h="3552063">
                  <a:moveTo>
                    <a:pt x="0" y="219583"/>
                  </a:moveTo>
                  <a:cubicBezTo>
                    <a:pt x="0" y="98298"/>
                    <a:pt x="98298" y="0"/>
                    <a:pt x="219583" y="0"/>
                  </a:cubicBezTo>
                  <a:lnTo>
                    <a:pt x="6500495" y="0"/>
                  </a:lnTo>
                  <a:cubicBezTo>
                    <a:pt x="6621780" y="0"/>
                    <a:pt x="6720078" y="98298"/>
                    <a:pt x="6720078" y="219583"/>
                  </a:cubicBezTo>
                  <a:lnTo>
                    <a:pt x="6720078" y="3332480"/>
                  </a:lnTo>
                  <a:cubicBezTo>
                    <a:pt x="6720078" y="3453765"/>
                    <a:pt x="6621780" y="3552063"/>
                    <a:pt x="6500495" y="3552063"/>
                  </a:cubicBezTo>
                  <a:lnTo>
                    <a:pt x="219583" y="3552063"/>
                  </a:lnTo>
                  <a:cubicBezTo>
                    <a:pt x="98298" y="3552063"/>
                    <a:pt x="0" y="3453765"/>
                    <a:pt x="0" y="333248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67029" y="3275104"/>
            <a:ext cx="5040001" cy="76200"/>
            <a:chOff x="0" y="0"/>
            <a:chExt cx="6720002" cy="1016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719951" cy="101600"/>
            </a:xfrm>
            <a:custGeom>
              <a:avLst/>
              <a:gdLst/>
              <a:ahLst/>
              <a:cxnLst/>
              <a:rect l="l" t="t" r="r" b="b"/>
              <a:pathLst>
                <a:path w="6719951" h="101600">
                  <a:moveTo>
                    <a:pt x="0" y="0"/>
                  </a:moveTo>
                  <a:lnTo>
                    <a:pt x="6719951" y="0"/>
                  </a:lnTo>
                  <a:lnTo>
                    <a:pt x="6719951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00A887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660894" y="3313204"/>
            <a:ext cx="5040001" cy="76200"/>
            <a:chOff x="0" y="0"/>
            <a:chExt cx="6720002" cy="1016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719951" cy="101600"/>
            </a:xfrm>
            <a:custGeom>
              <a:avLst/>
              <a:gdLst/>
              <a:ahLst/>
              <a:cxnLst/>
              <a:rect l="l" t="t" r="r" b="b"/>
              <a:pathLst>
                <a:path w="6719951" h="101600">
                  <a:moveTo>
                    <a:pt x="0" y="0"/>
                  </a:moveTo>
                  <a:lnTo>
                    <a:pt x="6719951" y="0"/>
                  </a:lnTo>
                  <a:lnTo>
                    <a:pt x="6719951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00A887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073818" y="3275104"/>
            <a:ext cx="5040001" cy="76200"/>
            <a:chOff x="0" y="0"/>
            <a:chExt cx="6720002" cy="1016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719951" cy="101600"/>
            </a:xfrm>
            <a:custGeom>
              <a:avLst/>
              <a:gdLst/>
              <a:ahLst/>
              <a:cxnLst/>
              <a:rect l="l" t="t" r="r" b="b"/>
              <a:pathLst>
                <a:path w="6719951" h="101600">
                  <a:moveTo>
                    <a:pt x="0" y="0"/>
                  </a:moveTo>
                  <a:lnTo>
                    <a:pt x="6719951" y="0"/>
                  </a:lnTo>
                  <a:lnTo>
                    <a:pt x="6719951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00A887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81779" y="5758842"/>
            <a:ext cx="11764756" cy="557138"/>
            <a:chOff x="0" y="0"/>
            <a:chExt cx="15686341" cy="74285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5686346" cy="742857"/>
            </a:xfrm>
            <a:custGeom>
              <a:avLst/>
              <a:gdLst/>
              <a:ahLst/>
              <a:cxnLst/>
              <a:rect l="l" t="t" r="r" b="b"/>
              <a:pathLst>
                <a:path w="15686346" h="742857">
                  <a:moveTo>
                    <a:pt x="0" y="0"/>
                  </a:moveTo>
                  <a:lnTo>
                    <a:pt x="15686346" y="0"/>
                  </a:lnTo>
                  <a:lnTo>
                    <a:pt x="15686346" y="742857"/>
                  </a:lnTo>
                  <a:lnTo>
                    <a:pt x="0" y="74285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26984" r="-37424" b="-503885"/>
              </a:stretch>
            </a:blipFill>
          </p:spPr>
          <p:txBody>
            <a:bodyPr/>
            <a:lstStyle/>
            <a:p>
              <a:endParaRPr lang="es-MX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66675"/>
              <a:ext cx="15686341" cy="8095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just">
                <a:lnSpc>
                  <a:spcPts val="3359"/>
                </a:lnSpc>
              </a:pPr>
              <a:r>
                <a:rPr lang="en-US" sz="2799" b="1">
                  <a:solidFill>
                    <a:srgbClr val="00A887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Factor común indispensable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871758" y="249648"/>
            <a:ext cx="5909865" cy="386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1C4439"/>
                </a:solidFill>
                <a:latin typeface="Agrandir Bold"/>
                <a:ea typeface="Agrandir Bold"/>
                <a:cs typeface="Agrandir Bold"/>
                <a:sym typeface="Agrandir Bold"/>
              </a:rPr>
              <a:t>ESTRATEGIA COMERCIAL DE MERCADO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232012" y="9915089"/>
            <a:ext cx="16039820" cy="311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80"/>
              </a:lnSpc>
              <a:spcBef>
                <a:spcPct val="0"/>
              </a:spcBef>
            </a:pPr>
            <a:r>
              <a:rPr lang="en-US" sz="1628" dirty="0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Fuentes: </a:t>
            </a:r>
            <a:r>
              <a:rPr lang="en-US" sz="1628" dirty="0" err="1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Reglamento</a:t>
            </a:r>
            <a:r>
              <a:rPr lang="en-US" sz="1628" dirty="0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 de la Ley de </a:t>
            </a:r>
            <a:r>
              <a:rPr lang="en-US" sz="1628" dirty="0" err="1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Biocombustibles</a:t>
            </a:r>
            <a:r>
              <a:rPr lang="en-US" sz="1628" dirty="0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, 2025 | IEA, Outlook for Biogas and Biomethane, 2025 | </a:t>
            </a:r>
            <a:r>
              <a:rPr lang="en-US" sz="1628" dirty="0" err="1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Entrevista</a:t>
            </a:r>
            <a:r>
              <a:rPr lang="en-US" sz="1628" dirty="0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 Guillermo Gómez / Zócalo-Milenio, 19-sep-2026.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511260" y="1672489"/>
            <a:ext cx="9994940" cy="11562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361"/>
              </a:lnSpc>
            </a:pPr>
            <a:r>
              <a:rPr lang="en-US" sz="4900" b="1" dirty="0">
                <a:solidFill>
                  <a:srgbClr val="057D78"/>
                </a:solidFill>
                <a:latin typeface="Agrandir Bold"/>
                <a:ea typeface="Agrandir Bold"/>
                <a:cs typeface="Agrandir Bold"/>
                <a:sym typeface="Agrandir Bold"/>
              </a:rPr>
              <a:t>¿</a:t>
            </a:r>
            <a:r>
              <a:rPr lang="en-US" sz="4900" b="1" dirty="0" err="1">
                <a:solidFill>
                  <a:srgbClr val="057D78"/>
                </a:solidFill>
                <a:latin typeface="Agrandir Bold"/>
                <a:ea typeface="Agrandir Bold"/>
                <a:cs typeface="Agrandir Bold"/>
                <a:sym typeface="Agrandir Bold"/>
              </a:rPr>
              <a:t>Dónde</a:t>
            </a:r>
            <a:r>
              <a:rPr lang="en-US" sz="4900" b="1" dirty="0">
                <a:solidFill>
                  <a:srgbClr val="057D78"/>
                </a:solidFill>
                <a:latin typeface="Agrandir Bold"/>
                <a:ea typeface="Agrandir Bold"/>
                <a:cs typeface="Agrandir Bold"/>
                <a:sym typeface="Agrandir Bold"/>
              </a:rPr>
              <a:t> </a:t>
            </a:r>
            <a:r>
              <a:rPr lang="en-US" sz="4900" b="1" dirty="0" err="1">
                <a:solidFill>
                  <a:srgbClr val="057D78"/>
                </a:solidFill>
                <a:latin typeface="Agrandir Bold"/>
                <a:ea typeface="Agrandir Bold"/>
                <a:cs typeface="Agrandir Bold"/>
                <a:sym typeface="Agrandir Bold"/>
              </a:rPr>
              <a:t>puede</a:t>
            </a:r>
            <a:r>
              <a:rPr lang="en-US" sz="4900" b="1" dirty="0">
                <a:solidFill>
                  <a:srgbClr val="057D78"/>
                </a:solidFill>
                <a:latin typeface="Agrandir Bold"/>
                <a:ea typeface="Agrandir Bold"/>
                <a:cs typeface="Agrandir Bold"/>
                <a:sym typeface="Agrandir Bold"/>
              </a:rPr>
              <a:t> </a:t>
            </a:r>
            <a:r>
              <a:rPr lang="en-US" sz="4900" b="1" dirty="0" err="1">
                <a:solidFill>
                  <a:srgbClr val="057D78"/>
                </a:solidFill>
                <a:latin typeface="Agrandir Bold"/>
                <a:ea typeface="Agrandir Bold"/>
                <a:cs typeface="Agrandir Bold"/>
                <a:sym typeface="Agrandir Bold"/>
              </a:rPr>
              <a:t>despegar</a:t>
            </a:r>
            <a:r>
              <a:rPr lang="en-US" sz="4900" b="1" dirty="0">
                <a:solidFill>
                  <a:srgbClr val="057D78"/>
                </a:solidFill>
                <a:latin typeface="Agrandir Bold"/>
                <a:ea typeface="Agrandir Bold"/>
                <a:cs typeface="Agrandir Bold"/>
                <a:sym typeface="Agrandir Bold"/>
              </a:rPr>
              <a:t> primero la </a:t>
            </a:r>
            <a:r>
              <a:rPr lang="en-US" sz="4900" b="1" dirty="0" err="1">
                <a:solidFill>
                  <a:srgbClr val="057D78"/>
                </a:solidFill>
                <a:latin typeface="Agrandir Bold"/>
                <a:ea typeface="Agrandir Bold"/>
                <a:cs typeface="Agrandir Bold"/>
                <a:sym typeface="Agrandir Bold"/>
              </a:rPr>
              <a:t>demanda</a:t>
            </a:r>
            <a:r>
              <a:rPr lang="en-US" sz="4900" b="1" dirty="0">
                <a:solidFill>
                  <a:srgbClr val="057D78"/>
                </a:solidFill>
                <a:latin typeface="Agrandir Bold"/>
                <a:ea typeface="Agrandir Bold"/>
                <a:cs typeface="Agrandir Bold"/>
                <a:sym typeface="Agrandir Bold"/>
              </a:rPr>
              <a:t> mexicana?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524419" y="6458855"/>
            <a:ext cx="12220297" cy="369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43"/>
              </a:lnSpc>
            </a:pPr>
            <a:r>
              <a:rPr lang="en-US" sz="2400" dirty="0" err="1">
                <a:latin typeface="Calibri (MS)"/>
                <a:ea typeface="Calibri (MS)"/>
                <a:cs typeface="Calibri (MS)"/>
                <a:sym typeface="Calibri (MS)"/>
              </a:rPr>
              <a:t>Compradores</a:t>
            </a:r>
            <a:r>
              <a:rPr lang="en-US" sz="2400" dirty="0"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 dirty="0" err="1">
                <a:latin typeface="Calibri (MS)"/>
                <a:ea typeface="Calibri (MS)"/>
                <a:cs typeface="Calibri (MS)"/>
                <a:sym typeface="Calibri (MS)"/>
              </a:rPr>
              <a:t>ancla</a:t>
            </a:r>
            <a:r>
              <a:rPr lang="en-US" sz="2400" dirty="0"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 b="1" dirty="0">
                <a:latin typeface="Calibri (MS)"/>
                <a:ea typeface="Calibri (MS)"/>
                <a:cs typeface="Calibri (MS)"/>
                <a:sym typeface="Calibri (MS)"/>
              </a:rPr>
              <a:t>(</a:t>
            </a:r>
            <a:r>
              <a:rPr lang="en-US" sz="2400" b="1" dirty="0" err="1">
                <a:latin typeface="Calibri (MS)"/>
                <a:ea typeface="Calibri (MS)"/>
                <a:cs typeface="Calibri (MS)"/>
                <a:sym typeface="Calibri (MS)"/>
              </a:rPr>
              <a:t>offtakers</a:t>
            </a:r>
            <a:r>
              <a:rPr lang="en-US" sz="2400" b="1" dirty="0">
                <a:latin typeface="Calibri (MS)"/>
                <a:ea typeface="Calibri (MS)"/>
                <a:cs typeface="Calibri (MS)"/>
                <a:sym typeface="Calibri (MS)"/>
              </a:rPr>
              <a:t>) </a:t>
            </a:r>
            <a:r>
              <a:rPr lang="en-US" sz="2400" dirty="0">
                <a:latin typeface="Calibri (MS)"/>
                <a:ea typeface="Calibri (MS)"/>
                <a:cs typeface="Calibri (MS)"/>
                <a:sym typeface="Calibri (MS)"/>
              </a:rPr>
              <a:t>con </a:t>
            </a:r>
            <a:r>
              <a:rPr lang="en-US" sz="2400" dirty="0" err="1">
                <a:latin typeface="Calibri (MS)"/>
                <a:ea typeface="Calibri (MS)"/>
                <a:cs typeface="Calibri (MS)"/>
                <a:sym typeface="Calibri (MS)"/>
              </a:rPr>
              <a:t>contratos</a:t>
            </a:r>
            <a:r>
              <a:rPr lang="en-US" sz="2400" dirty="0">
                <a:latin typeface="Calibri (MS)"/>
                <a:ea typeface="Calibri (MS)"/>
                <a:cs typeface="Calibri (MS)"/>
                <a:sym typeface="Calibri (MS)"/>
              </a:rPr>
              <a:t> de largo </a:t>
            </a:r>
            <a:r>
              <a:rPr lang="en-US" sz="2400" dirty="0" err="1">
                <a:latin typeface="Calibri (MS)"/>
                <a:ea typeface="Calibri (MS)"/>
                <a:cs typeface="Calibri (MS)"/>
                <a:sym typeface="Calibri (MS)"/>
              </a:rPr>
              <a:t>plazo</a:t>
            </a:r>
            <a:r>
              <a:rPr lang="en-US" sz="2400" dirty="0"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 dirty="0" err="1">
                <a:latin typeface="Calibri (MS)"/>
                <a:ea typeface="Calibri (MS)"/>
                <a:cs typeface="Calibri (MS)"/>
                <a:sym typeface="Calibri (MS)"/>
              </a:rPr>
              <a:t>que</a:t>
            </a:r>
            <a:r>
              <a:rPr lang="en-US" sz="2400" dirty="0"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 dirty="0" err="1">
                <a:latin typeface="Calibri (MS)"/>
                <a:ea typeface="Calibri (MS)"/>
                <a:cs typeface="Calibri (MS)"/>
                <a:sym typeface="Calibri (MS)"/>
              </a:rPr>
              <a:t>permitan</a:t>
            </a:r>
            <a:r>
              <a:rPr lang="en-US" sz="2400" dirty="0"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400" dirty="0" err="1">
                <a:latin typeface="Calibri (MS)"/>
                <a:ea typeface="Calibri (MS)"/>
                <a:cs typeface="Calibri (MS)"/>
                <a:sym typeface="Calibri (MS)"/>
              </a:rPr>
              <a:t>bancarizar</a:t>
            </a:r>
            <a:r>
              <a:rPr lang="en-US" sz="2400" dirty="0">
                <a:latin typeface="Calibri (MS)"/>
                <a:ea typeface="Calibri (MS)"/>
                <a:cs typeface="Calibri (MS)"/>
                <a:sym typeface="Calibri (MS)"/>
              </a:rPr>
              <a:t> la </a:t>
            </a:r>
            <a:r>
              <a:rPr lang="en-US" sz="2400" dirty="0" err="1">
                <a:latin typeface="Calibri (MS)"/>
                <a:ea typeface="Calibri (MS)"/>
                <a:cs typeface="Calibri (MS)"/>
                <a:sym typeface="Calibri (MS)"/>
              </a:rPr>
              <a:t>inversión</a:t>
            </a:r>
            <a:r>
              <a:rPr lang="en-US" sz="2400" dirty="0"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776081" y="3567788"/>
            <a:ext cx="2030148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199" b="1">
                <a:solidFill>
                  <a:srgbClr val="0D281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Industria Térmica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455301" y="4005938"/>
            <a:ext cx="4851730" cy="1022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sz="2199">
                <a:solidFill>
                  <a:srgbClr val="3B4D45"/>
                </a:solidFill>
                <a:latin typeface="Calibri (MS)"/>
                <a:ea typeface="Calibri (MS)"/>
                <a:cs typeface="Calibri (MS)"/>
                <a:sym typeface="Calibri (MS)"/>
              </a:rPr>
              <a:t>Calderas, hornos y secado industrial donde la electrificación directa resulta compleja o costosa.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8360488" y="3553615"/>
            <a:ext cx="1583664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199" b="1">
                <a:solidFill>
                  <a:srgbClr val="0D281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Agroindustria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6802940" y="3991765"/>
            <a:ext cx="4897965" cy="1022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sz="2199">
                <a:solidFill>
                  <a:srgbClr val="3B4D45"/>
                </a:solidFill>
                <a:latin typeface="Calibri (MS)"/>
                <a:ea typeface="Calibri (MS)"/>
                <a:cs typeface="Calibri (MS)"/>
                <a:sym typeface="Calibri (MS)"/>
              </a:rPr>
              <a:t>Alta proximidad entre residuo, generación y demanda energética; proyectos de economía circular local.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3105116" y="3567788"/>
            <a:ext cx="3094964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199" b="1">
                <a:solidFill>
                  <a:srgbClr val="0D281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Transporte pesado y ligero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2256498" y="4020340"/>
            <a:ext cx="4857321" cy="1052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26"/>
              </a:lnSpc>
            </a:pPr>
            <a:r>
              <a:rPr lang="en-US" sz="2199">
                <a:solidFill>
                  <a:srgbClr val="3B4D45"/>
                </a:solidFill>
                <a:latin typeface="Inter"/>
                <a:ea typeface="Inter"/>
                <a:cs typeface="Inter"/>
                <a:sym typeface="Inter"/>
              </a:rPr>
              <a:t>BioGNC y BioGNL aprovechando flotas e infraestructura vehicular existente de gas natural.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 3">
            <a:extLst>
              <a:ext uri="{FF2B5EF4-FFF2-40B4-BE49-F238E27FC236}">
                <a16:creationId xmlns:a16="http://schemas.microsoft.com/office/drawing/2014/main" id="{38C10185-C65F-5347-A50F-F34A6CDD1ACA}"/>
              </a:ext>
            </a:extLst>
          </p:cNvPr>
          <p:cNvSpPr/>
          <p:nvPr/>
        </p:nvSpPr>
        <p:spPr>
          <a:xfrm rot="-10800000" flipH="1">
            <a:off x="-34167" y="-2"/>
            <a:ext cx="7738158" cy="990602"/>
          </a:xfrm>
          <a:custGeom>
            <a:avLst/>
            <a:gdLst/>
            <a:ahLst/>
            <a:cxnLst/>
            <a:rect l="l" t="t" r="r" b="b"/>
            <a:pathLst>
              <a:path w="7738158" h="4356744">
                <a:moveTo>
                  <a:pt x="7738158" y="0"/>
                </a:moveTo>
                <a:lnTo>
                  <a:pt x="0" y="0"/>
                </a:lnTo>
                <a:lnTo>
                  <a:pt x="0" y="4356744"/>
                </a:lnTo>
                <a:lnTo>
                  <a:pt x="7738158" y="4356744"/>
                </a:lnTo>
                <a:lnTo>
                  <a:pt x="7738158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8128" r="-18128"/>
            </a:stretch>
          </a:blipFill>
        </p:spPr>
        <p:txBody>
          <a:bodyPr/>
          <a:lstStyle/>
          <a:p>
            <a:endParaRPr lang="es-MX"/>
          </a:p>
        </p:txBody>
      </p:sp>
      <p:grpSp>
        <p:nvGrpSpPr>
          <p:cNvPr id="2" name="Group 2"/>
          <p:cNvGrpSpPr/>
          <p:nvPr/>
        </p:nvGrpSpPr>
        <p:grpSpPr>
          <a:xfrm>
            <a:off x="9267929" y="3152155"/>
            <a:ext cx="9249776" cy="5175294"/>
            <a:chOff x="0" y="0"/>
            <a:chExt cx="12333034" cy="69003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33072" cy="6900418"/>
            </a:xfrm>
            <a:custGeom>
              <a:avLst/>
              <a:gdLst/>
              <a:ahLst/>
              <a:cxnLst/>
              <a:rect l="l" t="t" r="r" b="b"/>
              <a:pathLst>
                <a:path w="12333072" h="6900418">
                  <a:moveTo>
                    <a:pt x="0" y="0"/>
                  </a:moveTo>
                  <a:lnTo>
                    <a:pt x="12333072" y="0"/>
                  </a:lnTo>
                  <a:lnTo>
                    <a:pt x="12333072" y="6900418"/>
                  </a:lnTo>
                  <a:lnTo>
                    <a:pt x="0" y="69004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5000"/>
              </a:blip>
              <a:stretch>
                <a:fillRect l="-25757" t="-55700" r="-18604"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4" name="Freeform 4"/>
          <p:cNvSpPr/>
          <p:nvPr/>
        </p:nvSpPr>
        <p:spPr>
          <a:xfrm rot="-5400000">
            <a:off x="14048855" y="6047854"/>
            <a:ext cx="4372669" cy="4105622"/>
          </a:xfrm>
          <a:custGeom>
            <a:avLst/>
            <a:gdLst/>
            <a:ahLst/>
            <a:cxnLst/>
            <a:rect l="l" t="t" r="r" b="b"/>
            <a:pathLst>
              <a:path w="5631493" h="5631493">
                <a:moveTo>
                  <a:pt x="0" y="0"/>
                </a:moveTo>
                <a:lnTo>
                  <a:pt x="5631493" y="0"/>
                </a:lnTo>
                <a:lnTo>
                  <a:pt x="5631493" y="5631493"/>
                </a:lnTo>
                <a:lnTo>
                  <a:pt x="0" y="56314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5" name="Freeform 5"/>
          <p:cNvSpPr/>
          <p:nvPr/>
        </p:nvSpPr>
        <p:spPr>
          <a:xfrm rot="-10800000">
            <a:off x="14182378" y="0"/>
            <a:ext cx="4105622" cy="4165968"/>
          </a:xfrm>
          <a:custGeom>
            <a:avLst/>
            <a:gdLst/>
            <a:ahLst/>
            <a:cxnLst/>
            <a:rect l="l" t="t" r="r" b="b"/>
            <a:pathLst>
              <a:path w="5631493" h="5631493">
                <a:moveTo>
                  <a:pt x="0" y="0"/>
                </a:moveTo>
                <a:lnTo>
                  <a:pt x="5631493" y="0"/>
                </a:lnTo>
                <a:lnTo>
                  <a:pt x="5631493" y="5631493"/>
                </a:lnTo>
                <a:lnTo>
                  <a:pt x="0" y="56314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pSp>
        <p:nvGrpSpPr>
          <p:cNvPr id="6" name="Group 6"/>
          <p:cNvGrpSpPr/>
          <p:nvPr/>
        </p:nvGrpSpPr>
        <p:grpSpPr>
          <a:xfrm>
            <a:off x="282949" y="3152155"/>
            <a:ext cx="8584930" cy="5175294"/>
            <a:chOff x="0" y="0"/>
            <a:chExt cx="11446574" cy="6900393"/>
          </a:xfrm>
        </p:grpSpPr>
        <p:sp>
          <p:nvSpPr>
            <p:cNvPr id="7" name="Freeform 7" descr="Brimex Energy: Economía Circular y Bioenergía para Transformar Residuos  Industriales"/>
            <p:cNvSpPr/>
            <p:nvPr/>
          </p:nvSpPr>
          <p:spPr>
            <a:xfrm>
              <a:off x="0" y="0"/>
              <a:ext cx="11446510" cy="6900456"/>
            </a:xfrm>
            <a:custGeom>
              <a:avLst/>
              <a:gdLst/>
              <a:ahLst/>
              <a:cxnLst/>
              <a:rect l="l" t="t" r="r" b="b"/>
              <a:pathLst>
                <a:path w="11446510" h="6900456">
                  <a:moveTo>
                    <a:pt x="0" y="0"/>
                  </a:moveTo>
                  <a:lnTo>
                    <a:pt x="11446510" y="0"/>
                  </a:lnTo>
                  <a:lnTo>
                    <a:pt x="11446510" y="6900456"/>
                  </a:lnTo>
                  <a:lnTo>
                    <a:pt x="0" y="6900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5000"/>
              </a:blip>
              <a:stretch>
                <a:fillRect t="-4382" r="-11014" b="-4381"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19175" y="1672162"/>
            <a:ext cx="14298146" cy="1408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52"/>
              </a:lnSpc>
            </a:pPr>
            <a:r>
              <a:rPr lang="en-US" sz="5600" b="1" spc="-84">
                <a:solidFill>
                  <a:srgbClr val="1D7363"/>
                </a:solidFill>
                <a:latin typeface="Telegraf Bold"/>
                <a:ea typeface="Telegraf Bold"/>
                <a:cs typeface="Telegraf Bold"/>
                <a:sym typeface="Telegraf Bold"/>
              </a:rPr>
              <a:t>Caso emergente: de producir biometano a demostrar su atributo renovable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10528" y="249648"/>
            <a:ext cx="4632325" cy="386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1C4439"/>
                </a:solidFill>
                <a:latin typeface="Agrandir Bold"/>
                <a:ea typeface="Agrandir Bold"/>
                <a:cs typeface="Agrandir Bold"/>
                <a:sym typeface="Agrandir Bold"/>
              </a:rPr>
              <a:t>CASO PRÁCTICO REGISTRADO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114425" y="8643681"/>
            <a:ext cx="11984404" cy="850754"/>
            <a:chOff x="0" y="0"/>
            <a:chExt cx="15979205" cy="113433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979197" cy="1134237"/>
            </a:xfrm>
            <a:custGeom>
              <a:avLst/>
              <a:gdLst/>
              <a:ahLst/>
              <a:cxnLst/>
              <a:rect l="l" t="t" r="r" b="b"/>
              <a:pathLst>
                <a:path w="15979197" h="1134237">
                  <a:moveTo>
                    <a:pt x="0" y="73025"/>
                  </a:moveTo>
                  <a:cubicBezTo>
                    <a:pt x="0" y="32766"/>
                    <a:pt x="22512" y="0"/>
                    <a:pt x="50172" y="0"/>
                  </a:cubicBezTo>
                  <a:lnTo>
                    <a:pt x="15929025" y="0"/>
                  </a:lnTo>
                  <a:cubicBezTo>
                    <a:pt x="15956773" y="0"/>
                    <a:pt x="15979197" y="32766"/>
                    <a:pt x="15979197" y="73025"/>
                  </a:cubicBezTo>
                  <a:lnTo>
                    <a:pt x="15979197" y="1061212"/>
                  </a:lnTo>
                  <a:cubicBezTo>
                    <a:pt x="15979197" y="1101598"/>
                    <a:pt x="15956685" y="1134237"/>
                    <a:pt x="15929025" y="1134237"/>
                  </a:cubicBezTo>
                  <a:lnTo>
                    <a:pt x="50172" y="1134237"/>
                  </a:lnTo>
                  <a:cubicBezTo>
                    <a:pt x="22512" y="1134364"/>
                    <a:pt x="0" y="1101598"/>
                    <a:pt x="0" y="1061212"/>
                  </a:cubicBezTo>
                  <a:close/>
                </a:path>
              </a:pathLst>
            </a:custGeom>
            <a:solidFill>
              <a:srgbClr val="F0F7F4"/>
            </a:solidFill>
            <a:ln w="19050" cap="sq">
              <a:solidFill>
                <a:srgbClr val="C2E2D6"/>
              </a:solidFill>
              <a:prstDash val="solid"/>
              <a:miter/>
            </a:ln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165336" y="4010186"/>
            <a:ext cx="5040001" cy="2664000"/>
            <a:chOff x="0" y="0"/>
            <a:chExt cx="6720002" cy="3552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720078" cy="3552063"/>
            </a:xfrm>
            <a:custGeom>
              <a:avLst/>
              <a:gdLst/>
              <a:ahLst/>
              <a:cxnLst/>
              <a:rect l="l" t="t" r="r" b="b"/>
              <a:pathLst>
                <a:path w="6720078" h="3552063">
                  <a:moveTo>
                    <a:pt x="0" y="219583"/>
                  </a:moveTo>
                  <a:cubicBezTo>
                    <a:pt x="0" y="98298"/>
                    <a:pt x="98298" y="0"/>
                    <a:pt x="219583" y="0"/>
                  </a:cubicBezTo>
                  <a:lnTo>
                    <a:pt x="6500495" y="0"/>
                  </a:lnTo>
                  <a:cubicBezTo>
                    <a:pt x="6621780" y="0"/>
                    <a:pt x="6720078" y="98298"/>
                    <a:pt x="6720078" y="219583"/>
                  </a:cubicBezTo>
                  <a:lnTo>
                    <a:pt x="6720078" y="3332480"/>
                  </a:lnTo>
                  <a:cubicBezTo>
                    <a:pt x="6720078" y="3453765"/>
                    <a:pt x="6621780" y="3552063"/>
                    <a:pt x="6500495" y="3552063"/>
                  </a:cubicBezTo>
                  <a:lnTo>
                    <a:pt x="219583" y="3552063"/>
                  </a:lnTo>
                  <a:cubicBezTo>
                    <a:pt x="98298" y="3552063"/>
                    <a:pt x="0" y="3453765"/>
                    <a:pt x="0" y="333248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807831" y="4639579"/>
            <a:ext cx="5040001" cy="2664000"/>
            <a:chOff x="0" y="0"/>
            <a:chExt cx="6720002" cy="3552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720078" cy="3552063"/>
            </a:xfrm>
            <a:custGeom>
              <a:avLst/>
              <a:gdLst/>
              <a:ahLst/>
              <a:cxnLst/>
              <a:rect l="l" t="t" r="r" b="b"/>
              <a:pathLst>
                <a:path w="6720078" h="3552063">
                  <a:moveTo>
                    <a:pt x="0" y="219583"/>
                  </a:moveTo>
                  <a:cubicBezTo>
                    <a:pt x="0" y="98298"/>
                    <a:pt x="98298" y="0"/>
                    <a:pt x="219583" y="0"/>
                  </a:cubicBezTo>
                  <a:lnTo>
                    <a:pt x="6500495" y="0"/>
                  </a:lnTo>
                  <a:cubicBezTo>
                    <a:pt x="6621780" y="0"/>
                    <a:pt x="6720078" y="98298"/>
                    <a:pt x="6720078" y="219583"/>
                  </a:cubicBezTo>
                  <a:lnTo>
                    <a:pt x="6720078" y="3332480"/>
                  </a:lnTo>
                  <a:cubicBezTo>
                    <a:pt x="6720078" y="3453765"/>
                    <a:pt x="6621780" y="3552063"/>
                    <a:pt x="6500495" y="3552063"/>
                  </a:cubicBezTo>
                  <a:lnTo>
                    <a:pt x="219583" y="3552063"/>
                  </a:lnTo>
                  <a:cubicBezTo>
                    <a:pt x="98298" y="3552063"/>
                    <a:pt x="0" y="3453765"/>
                    <a:pt x="0" y="333248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2160615" y="5464121"/>
            <a:ext cx="5040001" cy="2664000"/>
            <a:chOff x="0" y="0"/>
            <a:chExt cx="6720002" cy="35520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720078" cy="3552063"/>
            </a:xfrm>
            <a:custGeom>
              <a:avLst/>
              <a:gdLst/>
              <a:ahLst/>
              <a:cxnLst/>
              <a:rect l="l" t="t" r="r" b="b"/>
              <a:pathLst>
                <a:path w="6720078" h="3552063">
                  <a:moveTo>
                    <a:pt x="0" y="219583"/>
                  </a:moveTo>
                  <a:cubicBezTo>
                    <a:pt x="0" y="98298"/>
                    <a:pt x="98298" y="0"/>
                    <a:pt x="219583" y="0"/>
                  </a:cubicBezTo>
                  <a:lnTo>
                    <a:pt x="6500495" y="0"/>
                  </a:lnTo>
                  <a:cubicBezTo>
                    <a:pt x="6621780" y="0"/>
                    <a:pt x="6720078" y="98298"/>
                    <a:pt x="6720078" y="219583"/>
                  </a:cubicBezTo>
                  <a:lnTo>
                    <a:pt x="6720078" y="3332480"/>
                  </a:lnTo>
                  <a:cubicBezTo>
                    <a:pt x="6720078" y="3453765"/>
                    <a:pt x="6621780" y="3552063"/>
                    <a:pt x="6500495" y="3552063"/>
                  </a:cubicBezTo>
                  <a:lnTo>
                    <a:pt x="219583" y="3552063"/>
                  </a:lnTo>
                  <a:cubicBezTo>
                    <a:pt x="98298" y="3552063"/>
                    <a:pt x="0" y="3453765"/>
                    <a:pt x="0" y="333248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65336" y="4010186"/>
            <a:ext cx="5040001" cy="76200"/>
            <a:chOff x="0" y="0"/>
            <a:chExt cx="6720002" cy="1016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719951" cy="101600"/>
            </a:xfrm>
            <a:custGeom>
              <a:avLst/>
              <a:gdLst/>
              <a:ahLst/>
              <a:cxnLst/>
              <a:rect l="l" t="t" r="r" b="b"/>
              <a:pathLst>
                <a:path w="6719951" h="101600">
                  <a:moveTo>
                    <a:pt x="0" y="0"/>
                  </a:moveTo>
                  <a:lnTo>
                    <a:pt x="6719951" y="0"/>
                  </a:lnTo>
                  <a:lnTo>
                    <a:pt x="6719951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00A887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165336" y="4010186"/>
            <a:ext cx="19050" cy="2664000"/>
            <a:chOff x="0" y="0"/>
            <a:chExt cx="25400" cy="35520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5400" cy="3552063"/>
            </a:xfrm>
            <a:custGeom>
              <a:avLst/>
              <a:gdLst/>
              <a:ahLst/>
              <a:cxnLst/>
              <a:rect l="l" t="t" r="r" b="b"/>
              <a:pathLst>
                <a:path w="25400" h="3552063">
                  <a:moveTo>
                    <a:pt x="0" y="0"/>
                  </a:moveTo>
                  <a:lnTo>
                    <a:pt x="25400" y="0"/>
                  </a:lnTo>
                  <a:lnTo>
                    <a:pt x="25400" y="3552063"/>
                  </a:lnTo>
                  <a:lnTo>
                    <a:pt x="0" y="3552063"/>
                  </a:lnTo>
                  <a:close/>
                </a:path>
              </a:pathLst>
            </a:custGeom>
            <a:solidFill>
              <a:srgbClr val="E3EBE7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788781" y="4572771"/>
            <a:ext cx="5040001" cy="76200"/>
            <a:chOff x="0" y="0"/>
            <a:chExt cx="6720002" cy="1016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719951" cy="101600"/>
            </a:xfrm>
            <a:custGeom>
              <a:avLst/>
              <a:gdLst/>
              <a:ahLst/>
              <a:cxnLst/>
              <a:rect l="l" t="t" r="r" b="b"/>
              <a:pathLst>
                <a:path w="6719951" h="101600">
                  <a:moveTo>
                    <a:pt x="0" y="0"/>
                  </a:moveTo>
                  <a:lnTo>
                    <a:pt x="6719951" y="0"/>
                  </a:lnTo>
                  <a:lnTo>
                    <a:pt x="6719951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00A887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6788781" y="4572771"/>
            <a:ext cx="19050" cy="2664000"/>
            <a:chOff x="0" y="0"/>
            <a:chExt cx="25400" cy="35520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5400" cy="3552063"/>
            </a:xfrm>
            <a:custGeom>
              <a:avLst/>
              <a:gdLst/>
              <a:ahLst/>
              <a:cxnLst/>
              <a:rect l="l" t="t" r="r" b="b"/>
              <a:pathLst>
                <a:path w="25400" h="3552063">
                  <a:moveTo>
                    <a:pt x="0" y="0"/>
                  </a:moveTo>
                  <a:lnTo>
                    <a:pt x="25400" y="0"/>
                  </a:lnTo>
                  <a:lnTo>
                    <a:pt x="25400" y="3552063"/>
                  </a:lnTo>
                  <a:lnTo>
                    <a:pt x="0" y="3552063"/>
                  </a:lnTo>
                  <a:close/>
                </a:path>
              </a:pathLst>
            </a:custGeom>
            <a:solidFill>
              <a:srgbClr val="E3EBE7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2160615" y="5464121"/>
            <a:ext cx="5040001" cy="76200"/>
            <a:chOff x="0" y="0"/>
            <a:chExt cx="6720002" cy="1016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6719951" cy="101600"/>
            </a:xfrm>
            <a:custGeom>
              <a:avLst/>
              <a:gdLst/>
              <a:ahLst/>
              <a:cxnLst/>
              <a:rect l="l" t="t" r="r" b="b"/>
              <a:pathLst>
                <a:path w="6719951" h="101600">
                  <a:moveTo>
                    <a:pt x="0" y="0"/>
                  </a:moveTo>
                  <a:lnTo>
                    <a:pt x="6719951" y="0"/>
                  </a:lnTo>
                  <a:lnTo>
                    <a:pt x="6719951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00A887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2160615" y="5464121"/>
            <a:ext cx="19050" cy="2664000"/>
            <a:chOff x="0" y="0"/>
            <a:chExt cx="25400" cy="35520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25400" cy="3552063"/>
            </a:xfrm>
            <a:custGeom>
              <a:avLst/>
              <a:gdLst/>
              <a:ahLst/>
              <a:cxnLst/>
              <a:rect l="l" t="t" r="r" b="b"/>
              <a:pathLst>
                <a:path w="25400" h="3552063">
                  <a:moveTo>
                    <a:pt x="0" y="0"/>
                  </a:moveTo>
                  <a:lnTo>
                    <a:pt x="25400" y="0"/>
                  </a:lnTo>
                  <a:lnTo>
                    <a:pt x="25400" y="3552063"/>
                  </a:lnTo>
                  <a:lnTo>
                    <a:pt x="0" y="3552063"/>
                  </a:lnTo>
                  <a:close/>
                </a:path>
              </a:pathLst>
            </a:custGeom>
            <a:solidFill>
              <a:srgbClr val="E3EBE7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258081" y="8907133"/>
            <a:ext cx="323850" cy="323850"/>
            <a:chOff x="0" y="0"/>
            <a:chExt cx="431800" cy="431800"/>
          </a:xfrm>
        </p:grpSpPr>
        <p:sp>
          <p:nvSpPr>
            <p:cNvPr id="32" name="Freeform 32" descr="image.png"/>
            <p:cNvSpPr/>
            <p:nvPr/>
          </p:nvSpPr>
          <p:spPr>
            <a:xfrm>
              <a:off x="0" y="0"/>
              <a:ext cx="431800" cy="431800"/>
            </a:xfrm>
            <a:custGeom>
              <a:avLst/>
              <a:gdLst/>
              <a:ahLst/>
              <a:cxnLst/>
              <a:rect l="l" t="t" r="r" b="b"/>
              <a:pathLst>
                <a:path w="431800" h="431800">
                  <a:moveTo>
                    <a:pt x="0" y="0"/>
                  </a:moveTo>
                  <a:lnTo>
                    <a:pt x="431800" y="0"/>
                  </a:lnTo>
                  <a:lnTo>
                    <a:pt x="431800" y="431800"/>
                  </a:lnTo>
                  <a:lnTo>
                    <a:pt x="0" y="431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2941" b="-2941"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1652111" y="8739874"/>
            <a:ext cx="10979250" cy="648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52"/>
              </a:lnSpc>
            </a:pPr>
            <a:r>
              <a:rPr lang="en-US" sz="2400" b="1">
                <a:solidFill>
                  <a:srgbClr val="2C3E35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Significado de mercado: Demuestra la ruta concreta para vincular la molécula física con la demanda corporativa de atributos renovables verificables en México.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222486" y="4165968"/>
            <a:ext cx="4982851" cy="776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 b="1">
                <a:solidFill>
                  <a:srgbClr val="00A88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Brimex Energy </a:t>
            </a:r>
          </a:p>
          <a:p>
            <a:pPr algn="ctr">
              <a:lnSpc>
                <a:spcPts val="2879"/>
              </a:lnSpc>
            </a:pPr>
            <a:r>
              <a:rPr lang="en-US" sz="2400" b="1">
                <a:solidFill>
                  <a:srgbClr val="00A88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Lagos de Moreno, Jalisco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524000" y="5017934"/>
            <a:ext cx="4851730" cy="1420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26"/>
              </a:lnSpc>
            </a:pPr>
            <a:r>
              <a:rPr lang="en-US" sz="2199" dirty="0" err="1">
                <a:latin typeface="Calibri (MS)"/>
                <a:ea typeface="Calibri (MS)"/>
                <a:cs typeface="Calibri (MS)"/>
                <a:sym typeface="Calibri (MS)"/>
              </a:rPr>
              <a:t>Digestión</a:t>
            </a:r>
            <a:r>
              <a:rPr lang="en-US" sz="2199" dirty="0">
                <a:latin typeface="Calibri (MS)"/>
                <a:ea typeface="Calibri (MS)"/>
                <a:cs typeface="Calibri (MS)"/>
                <a:sym typeface="Calibri (MS)"/>
              </a:rPr>
              <a:t> anaerobia de </a:t>
            </a:r>
            <a:r>
              <a:rPr lang="en-US" sz="2199" dirty="0" err="1">
                <a:latin typeface="Calibri (MS)"/>
                <a:ea typeface="Calibri (MS)"/>
                <a:cs typeface="Calibri (MS)"/>
                <a:sym typeface="Calibri (MS)"/>
              </a:rPr>
              <a:t>corrientes</a:t>
            </a:r>
            <a:r>
              <a:rPr lang="en-US" sz="2199" dirty="0"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199" dirty="0" err="1">
                <a:latin typeface="Calibri (MS)"/>
                <a:ea typeface="Calibri (MS)"/>
                <a:cs typeface="Calibri (MS)"/>
                <a:sym typeface="Calibri (MS)"/>
              </a:rPr>
              <a:t>pecuarias</a:t>
            </a:r>
            <a:r>
              <a:rPr lang="en-US" sz="2199" dirty="0">
                <a:latin typeface="Calibri (MS)"/>
                <a:ea typeface="Calibri (MS)"/>
                <a:cs typeface="Calibri (MS)"/>
                <a:sym typeface="Calibri (MS)"/>
              </a:rPr>
              <a:t> y </a:t>
            </a:r>
            <a:r>
              <a:rPr lang="en-US" sz="2199" dirty="0" err="1">
                <a:latin typeface="Calibri (MS)"/>
                <a:ea typeface="Calibri (MS)"/>
                <a:cs typeface="Calibri (MS)"/>
                <a:sym typeface="Calibri (MS)"/>
              </a:rPr>
              <a:t>agroindustriales</a:t>
            </a:r>
            <a:r>
              <a:rPr lang="en-US" sz="2199" dirty="0">
                <a:latin typeface="Calibri (MS)"/>
                <a:ea typeface="Calibri (MS)"/>
                <a:cs typeface="Calibri (MS)"/>
                <a:sym typeface="Calibri (MS)"/>
              </a:rPr>
              <a:t> con </a:t>
            </a:r>
            <a:r>
              <a:rPr lang="en-US" sz="2199" dirty="0" err="1">
                <a:latin typeface="Calibri (MS)"/>
                <a:ea typeface="Calibri (MS)"/>
                <a:cs typeface="Calibri (MS)"/>
                <a:sym typeface="Calibri (MS)"/>
              </a:rPr>
              <a:t>producción</a:t>
            </a:r>
            <a:r>
              <a:rPr lang="en-US" sz="2199" dirty="0">
                <a:latin typeface="Calibri (MS)"/>
                <a:ea typeface="Calibri (MS)"/>
                <a:cs typeface="Calibri (MS)"/>
                <a:sym typeface="Calibri (MS)"/>
              </a:rPr>
              <a:t> de </a:t>
            </a:r>
            <a:r>
              <a:rPr lang="en-US" sz="2199" dirty="0" err="1">
                <a:latin typeface="Calibri (MS)"/>
                <a:ea typeface="Calibri (MS)"/>
                <a:cs typeface="Calibri (MS)"/>
                <a:sym typeface="Calibri (MS)"/>
              </a:rPr>
              <a:t>biogás</a:t>
            </a:r>
            <a:r>
              <a:rPr lang="en-US" sz="2199" dirty="0">
                <a:latin typeface="Calibri (MS)"/>
                <a:ea typeface="Calibri (MS)"/>
                <a:cs typeface="Calibri (MS)"/>
                <a:sym typeface="Calibri (MS)"/>
              </a:rPr>
              <a:t> y upgrading </a:t>
            </a:r>
          </a:p>
          <a:p>
            <a:pPr algn="l">
              <a:lnSpc>
                <a:spcPts val="2826"/>
              </a:lnSpc>
            </a:pPr>
            <a:r>
              <a:rPr lang="en-US" sz="2199" dirty="0">
                <a:latin typeface="Calibri (MS)"/>
                <a:ea typeface="Calibri (MS)"/>
                <a:cs typeface="Calibri (MS)"/>
                <a:sym typeface="Calibri (MS)"/>
              </a:rPr>
              <a:t>de </a:t>
            </a:r>
            <a:r>
              <a:rPr lang="en-US" sz="2199" dirty="0" err="1">
                <a:latin typeface="Calibri (MS)"/>
                <a:ea typeface="Calibri (MS)"/>
                <a:cs typeface="Calibri (MS)"/>
                <a:sym typeface="Calibri (MS)"/>
              </a:rPr>
              <a:t>alta</a:t>
            </a:r>
            <a:r>
              <a:rPr lang="en-US" sz="2199" dirty="0"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199" dirty="0" err="1">
                <a:latin typeface="Calibri (MS)"/>
                <a:ea typeface="Calibri (MS)"/>
                <a:cs typeface="Calibri (MS)"/>
                <a:sym typeface="Calibri (MS)"/>
              </a:rPr>
              <a:t>eficiencia</a:t>
            </a:r>
            <a:r>
              <a:rPr lang="en-US" sz="2199" dirty="0">
                <a:latin typeface="Calibri (MS)"/>
                <a:ea typeface="Calibri (MS)"/>
                <a:cs typeface="Calibri (MS)"/>
                <a:sym typeface="Calibri (MS)"/>
              </a:rPr>
              <a:t> a </a:t>
            </a:r>
            <a:r>
              <a:rPr lang="en-US" sz="2199" dirty="0" err="1">
                <a:latin typeface="Calibri (MS)"/>
                <a:ea typeface="Calibri (MS)"/>
                <a:cs typeface="Calibri (MS)"/>
                <a:sym typeface="Calibri (MS)"/>
              </a:rPr>
              <a:t>biometano</a:t>
            </a:r>
            <a:r>
              <a:rPr lang="en-US" sz="2199" dirty="0"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6847199" y="4991100"/>
            <a:ext cx="5040001" cy="407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 b="1" dirty="0">
                <a:solidFill>
                  <a:srgbClr val="00A887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SEPTIEMBRE 2026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391400" y="5562402"/>
            <a:ext cx="4090777" cy="13336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sz="2199" b="1" dirty="0">
                <a:latin typeface="Calibri (MS) Bold"/>
                <a:ea typeface="Calibri (MS) Bold"/>
                <a:cs typeface="Calibri (MS) Bold"/>
                <a:sym typeface="Calibri (MS) Bold"/>
              </a:rPr>
              <a:t>Primer </a:t>
            </a:r>
            <a:r>
              <a:rPr lang="en-US" sz="2199" b="1" dirty="0" err="1">
                <a:latin typeface="Calibri (MS) Bold"/>
                <a:ea typeface="Calibri (MS) Bold"/>
                <a:cs typeface="Calibri (MS) Bold"/>
                <a:sym typeface="Calibri (MS) Bold"/>
              </a:rPr>
              <a:t>proyecto</a:t>
            </a:r>
            <a:r>
              <a:rPr lang="en-US" sz="2199" b="1" dirty="0"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99" b="1" dirty="0" err="1">
                <a:latin typeface="Calibri (MS) Bold"/>
                <a:ea typeface="Calibri (MS) Bold"/>
                <a:cs typeface="Calibri (MS) Bold"/>
                <a:sym typeface="Calibri (MS) Bold"/>
              </a:rPr>
              <a:t>mexicano</a:t>
            </a:r>
            <a:r>
              <a:rPr lang="en-US" sz="2199" b="1" dirty="0">
                <a:latin typeface="Calibri (MS) Bold"/>
                <a:ea typeface="Calibri (MS) Bold"/>
                <a:cs typeface="Calibri (MS) Bold"/>
                <a:sym typeface="Calibri (MS) Bold"/>
              </a:rPr>
              <a:t> de </a:t>
            </a:r>
            <a:r>
              <a:rPr lang="en-US" sz="2199" b="1" dirty="0" err="1">
                <a:latin typeface="Calibri (MS) Bold"/>
                <a:ea typeface="Calibri (MS) Bold"/>
                <a:cs typeface="Calibri (MS) Bold"/>
                <a:sym typeface="Calibri (MS) Bold"/>
              </a:rPr>
              <a:t>energía</a:t>
            </a:r>
            <a:r>
              <a:rPr lang="en-US" sz="2199" b="1" dirty="0"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99" b="1" dirty="0" err="1">
                <a:latin typeface="Calibri (MS) Bold"/>
                <a:ea typeface="Calibri (MS) Bold"/>
                <a:cs typeface="Calibri (MS) Bold"/>
                <a:sym typeface="Calibri (MS) Bold"/>
              </a:rPr>
              <a:t>térmica</a:t>
            </a:r>
            <a:r>
              <a:rPr lang="en-US" sz="2199" b="1" dirty="0"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99" b="1" dirty="0" err="1">
                <a:latin typeface="Calibri (MS) Bold"/>
                <a:ea typeface="Calibri (MS) Bold"/>
                <a:cs typeface="Calibri (MS) Bold"/>
                <a:sym typeface="Calibri (MS) Bold"/>
              </a:rPr>
              <a:t>renovable</a:t>
            </a:r>
            <a:r>
              <a:rPr lang="en-US" sz="2199" b="1" dirty="0"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99" b="1" dirty="0" err="1">
                <a:latin typeface="Calibri (MS) Bold"/>
                <a:ea typeface="Calibri (MS) Bold"/>
                <a:cs typeface="Calibri (MS) Bold"/>
                <a:sym typeface="Calibri (MS) Bold"/>
              </a:rPr>
              <a:t>registrado</a:t>
            </a:r>
            <a:r>
              <a:rPr lang="en-US" sz="2199" b="1" dirty="0"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99" b="1" dirty="0" err="1">
                <a:latin typeface="Calibri (MS) Bold"/>
                <a:ea typeface="Calibri (MS) Bold"/>
                <a:cs typeface="Calibri (MS) Bold"/>
                <a:sym typeface="Calibri (MS) Bold"/>
              </a:rPr>
              <a:t>oficialmente</a:t>
            </a:r>
            <a:r>
              <a:rPr lang="en-US" sz="2199" b="1" dirty="0"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99" b="1" dirty="0" err="1">
                <a:latin typeface="Calibri (MS) Bold"/>
                <a:ea typeface="Calibri (MS) Bold"/>
                <a:cs typeface="Calibri (MS) Bold"/>
                <a:sym typeface="Calibri (MS) Bold"/>
              </a:rPr>
              <a:t>en</a:t>
            </a:r>
            <a:r>
              <a:rPr lang="en-US" sz="2199" b="1" dirty="0"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99" b="1" dirty="0" err="1">
                <a:latin typeface="Calibri (MS) Bold"/>
                <a:ea typeface="Calibri (MS) Bold"/>
                <a:cs typeface="Calibri (MS) Bold"/>
                <a:sym typeface="Calibri (MS) Bold"/>
              </a:rPr>
              <a:t>CleanCounts</a:t>
            </a:r>
            <a:r>
              <a:rPr lang="en-US" sz="2199" b="1" dirty="0">
                <a:latin typeface="Calibri (MS) Bold"/>
                <a:ea typeface="Calibri (MS) Bold"/>
                <a:cs typeface="Calibri (MS) Bold"/>
                <a:sym typeface="Calibri (MS) Bold"/>
              </a:rPr>
              <a:t> Registry (M-RETS).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2302213" y="6005569"/>
            <a:ext cx="4857321" cy="1805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26"/>
              </a:lnSpc>
            </a:pPr>
            <a:r>
              <a:rPr lang="en-US" sz="2199" b="1" dirty="0" err="1">
                <a:latin typeface="Calibri (MS) Bold"/>
                <a:ea typeface="Calibri (MS) Bold"/>
                <a:cs typeface="Calibri (MS) Bold"/>
                <a:sym typeface="Calibri (MS) Bold"/>
              </a:rPr>
              <a:t>Mecanismo</a:t>
            </a:r>
            <a:r>
              <a:rPr lang="en-US" sz="2199" b="1" dirty="0">
                <a:latin typeface="Calibri (MS) Bold"/>
                <a:ea typeface="Calibri (MS) Bold"/>
                <a:cs typeface="Calibri (MS) Bold"/>
                <a:sym typeface="Calibri (MS) Bold"/>
              </a:rPr>
              <a:t>:</a:t>
            </a:r>
            <a:r>
              <a:rPr lang="en-US" sz="2199" dirty="0"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199" dirty="0" err="1">
                <a:latin typeface="Calibri (MS)"/>
                <a:ea typeface="Calibri (MS)"/>
                <a:cs typeface="Calibri (MS)"/>
                <a:sym typeface="Calibri (MS)"/>
              </a:rPr>
              <a:t>Emisión</a:t>
            </a:r>
            <a:r>
              <a:rPr lang="en-US" sz="2199" dirty="0">
                <a:latin typeface="Calibri (MS)"/>
                <a:ea typeface="Calibri (MS)"/>
                <a:cs typeface="Calibri (MS)"/>
                <a:sym typeface="Calibri (MS)"/>
              </a:rPr>
              <a:t> de </a:t>
            </a:r>
            <a:r>
              <a:rPr lang="en-US" sz="2199" i="1" dirty="0">
                <a:latin typeface="Calibri (MS) Italics"/>
                <a:ea typeface="Calibri (MS) Italics"/>
                <a:cs typeface="Calibri (MS) Italics"/>
                <a:sym typeface="Calibri (MS) Italics"/>
              </a:rPr>
              <a:t>Renewable Thermal Certificates (RTCs)</a:t>
            </a:r>
            <a:r>
              <a:rPr lang="en-US" sz="2199" dirty="0"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199" dirty="0" err="1">
                <a:latin typeface="Calibri (MS)"/>
                <a:ea typeface="Calibri (MS)"/>
                <a:cs typeface="Calibri (MS)"/>
                <a:sym typeface="Calibri (MS)"/>
              </a:rPr>
              <a:t>respaldados</a:t>
            </a:r>
            <a:r>
              <a:rPr lang="en-US" sz="2199" dirty="0"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199" dirty="0" err="1">
                <a:latin typeface="Calibri (MS)"/>
                <a:ea typeface="Calibri (MS)"/>
                <a:cs typeface="Calibri (MS)"/>
                <a:sym typeface="Calibri (MS)"/>
              </a:rPr>
              <a:t>por</a:t>
            </a:r>
            <a:r>
              <a:rPr lang="en-US" sz="2199" dirty="0"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199" dirty="0" err="1">
                <a:latin typeface="Calibri (MS)"/>
                <a:ea typeface="Calibri (MS)"/>
                <a:cs typeface="Calibri (MS)"/>
                <a:sym typeface="Calibri (MS)"/>
              </a:rPr>
              <a:t>generación</a:t>
            </a:r>
            <a:r>
              <a:rPr lang="en-US" sz="2199" dirty="0"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199" dirty="0" err="1">
                <a:latin typeface="Calibri (MS)"/>
                <a:ea typeface="Calibri (MS)"/>
                <a:cs typeface="Calibri (MS)"/>
                <a:sym typeface="Calibri (MS)"/>
              </a:rPr>
              <a:t>auditada</a:t>
            </a:r>
            <a:r>
              <a:rPr lang="en-US" sz="2199" dirty="0">
                <a:latin typeface="Calibri (MS)"/>
                <a:ea typeface="Calibri (MS)"/>
                <a:cs typeface="Calibri (MS)"/>
                <a:sym typeface="Calibri (MS)"/>
              </a:rPr>
              <a:t> con </a:t>
            </a:r>
            <a:r>
              <a:rPr lang="en-US" sz="2199" dirty="0" err="1">
                <a:latin typeface="Calibri (MS)"/>
                <a:ea typeface="Calibri (MS)"/>
                <a:cs typeface="Calibri (MS)"/>
                <a:sym typeface="Calibri (MS)"/>
              </a:rPr>
              <a:t>revisión</a:t>
            </a:r>
            <a:r>
              <a:rPr lang="en-US" sz="2199" dirty="0"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199" dirty="0" err="1">
                <a:latin typeface="Calibri (MS)"/>
                <a:ea typeface="Calibri (MS)"/>
                <a:cs typeface="Calibri (MS)"/>
                <a:sym typeface="Calibri (MS)"/>
              </a:rPr>
              <a:t>independiente</a:t>
            </a:r>
            <a:r>
              <a:rPr lang="en-US" sz="2199" dirty="0"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199" dirty="0" err="1">
                <a:latin typeface="Calibri (MS)"/>
                <a:ea typeface="Calibri (MS)"/>
                <a:cs typeface="Calibri (MS)"/>
                <a:sym typeface="Calibri (MS)"/>
              </a:rPr>
              <a:t>realizada</a:t>
            </a:r>
            <a:r>
              <a:rPr lang="en-US" sz="2199" dirty="0"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199" dirty="0" err="1">
                <a:latin typeface="Calibri (MS)"/>
                <a:ea typeface="Calibri (MS)"/>
                <a:cs typeface="Calibri (MS)"/>
                <a:sym typeface="Calibri (MS)"/>
              </a:rPr>
              <a:t>por</a:t>
            </a:r>
            <a:r>
              <a:rPr lang="en-US" sz="2199" dirty="0"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199" b="1" dirty="0" err="1">
                <a:latin typeface="Calibri (MS) Bold"/>
                <a:ea typeface="Calibri (MS) Bold"/>
                <a:cs typeface="Calibri (MS) Bold"/>
                <a:sym typeface="Calibri (MS) Bold"/>
              </a:rPr>
              <a:t>una</a:t>
            </a:r>
            <a:r>
              <a:rPr lang="en-US" sz="2199" b="1" dirty="0"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99" b="1" dirty="0" err="1">
                <a:latin typeface="Calibri (MS) Bold"/>
                <a:ea typeface="Calibri (MS) Bold"/>
                <a:cs typeface="Calibri (MS) Bold"/>
                <a:sym typeface="Calibri (MS) Bold"/>
              </a:rPr>
              <a:t>tercera</a:t>
            </a:r>
            <a:r>
              <a:rPr lang="en-US" sz="2199" b="1" dirty="0"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99" b="1" dirty="0" err="1">
                <a:latin typeface="Calibri (MS) Bold"/>
                <a:ea typeface="Calibri (MS) Bold"/>
                <a:cs typeface="Calibri (MS) Bold"/>
                <a:sym typeface="Calibri (MS) Bold"/>
              </a:rPr>
              <a:t>parte</a:t>
            </a:r>
            <a:r>
              <a:rPr lang="en-US" sz="2199" dirty="0"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019175" y="9684935"/>
            <a:ext cx="12938697" cy="3466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20"/>
              </a:lnSpc>
              <a:spcBef>
                <a:spcPct val="0"/>
              </a:spcBef>
            </a:pPr>
            <a:r>
              <a:rPr lang="en-US" sz="1728">
                <a:solidFill>
                  <a:srgbClr val="1D7363"/>
                </a:solidFill>
                <a:latin typeface="Agrandir"/>
                <a:ea typeface="Agrandir"/>
                <a:cs typeface="Agrandir"/>
                <a:sym typeface="Agrandir"/>
              </a:rPr>
              <a:t>Fuentes: CleanCounts/M-RETS – Registro público | Bioenergy International, 11-sep-2026 | Global Energy, 08-sep-2026.</a:t>
            </a:r>
          </a:p>
        </p:txBody>
      </p:sp>
      <p:sp>
        <p:nvSpPr>
          <p:cNvPr id="40" name="Freeform 40"/>
          <p:cNvSpPr/>
          <p:nvPr/>
        </p:nvSpPr>
        <p:spPr>
          <a:xfrm>
            <a:off x="15175325" y="9088108"/>
            <a:ext cx="2685630" cy="929285"/>
          </a:xfrm>
          <a:custGeom>
            <a:avLst/>
            <a:gdLst/>
            <a:ahLst/>
            <a:cxnLst/>
            <a:rect l="l" t="t" r="r" b="b"/>
            <a:pathLst>
              <a:path w="2685630" h="929285">
                <a:moveTo>
                  <a:pt x="0" y="0"/>
                </a:moveTo>
                <a:lnTo>
                  <a:pt x="2685629" y="0"/>
                </a:lnTo>
                <a:lnTo>
                  <a:pt x="2685629" y="929284"/>
                </a:lnTo>
                <a:lnTo>
                  <a:pt x="0" y="92928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98297" r="-485" b="-92105"/>
            </a:stretch>
          </a:blipFill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 3">
            <a:extLst>
              <a:ext uri="{FF2B5EF4-FFF2-40B4-BE49-F238E27FC236}">
                <a16:creationId xmlns:a16="http://schemas.microsoft.com/office/drawing/2014/main" id="{CE00027A-2CAB-EB17-D1B4-E752BB1C634D}"/>
              </a:ext>
            </a:extLst>
          </p:cNvPr>
          <p:cNvSpPr/>
          <p:nvPr/>
        </p:nvSpPr>
        <p:spPr>
          <a:xfrm rot="-10800000" flipH="1">
            <a:off x="-34167" y="-2"/>
            <a:ext cx="7738158" cy="990602"/>
          </a:xfrm>
          <a:prstGeom prst="round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8128" r="-18128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28" name="Freeform 2">
            <a:extLst>
              <a:ext uri="{FF2B5EF4-FFF2-40B4-BE49-F238E27FC236}">
                <a16:creationId xmlns:a16="http://schemas.microsoft.com/office/drawing/2014/main" id="{CFD27078-4572-F57A-D0CF-BC70DE171E64}"/>
              </a:ext>
            </a:extLst>
          </p:cNvPr>
          <p:cNvSpPr/>
          <p:nvPr/>
        </p:nvSpPr>
        <p:spPr>
          <a:xfrm rot="-10800000" flipH="1">
            <a:off x="0" y="9281297"/>
            <a:ext cx="18288000" cy="1025586"/>
          </a:xfrm>
          <a:custGeom>
            <a:avLst/>
            <a:gdLst/>
            <a:ahLst/>
            <a:cxnLst/>
            <a:rect l="l" t="t" r="r" b="b"/>
            <a:pathLst>
              <a:path w="19931061" h="11221603">
                <a:moveTo>
                  <a:pt x="19931062" y="0"/>
                </a:moveTo>
                <a:lnTo>
                  <a:pt x="0" y="0"/>
                </a:lnTo>
                <a:lnTo>
                  <a:pt x="0" y="11221603"/>
                </a:lnTo>
                <a:lnTo>
                  <a:pt x="19931062" y="11221603"/>
                </a:lnTo>
                <a:lnTo>
                  <a:pt x="19931062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8128" r="-18128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2" name="Freeform 2"/>
          <p:cNvSpPr/>
          <p:nvPr/>
        </p:nvSpPr>
        <p:spPr>
          <a:xfrm flipH="1">
            <a:off x="10641741" y="2635949"/>
            <a:ext cx="7646257" cy="7580449"/>
          </a:xfrm>
          <a:custGeom>
            <a:avLst/>
            <a:gdLst/>
            <a:ahLst/>
            <a:cxnLst/>
            <a:rect l="l" t="t" r="r" b="b"/>
            <a:pathLst>
              <a:path w="7836586" h="7836586">
                <a:moveTo>
                  <a:pt x="7836586" y="0"/>
                </a:moveTo>
                <a:lnTo>
                  <a:pt x="0" y="0"/>
                </a:lnTo>
                <a:lnTo>
                  <a:pt x="0" y="7836586"/>
                </a:lnTo>
                <a:lnTo>
                  <a:pt x="7836586" y="7836586"/>
                </a:lnTo>
                <a:lnTo>
                  <a:pt x="7836586" y="0"/>
                </a:lnTo>
                <a:close/>
              </a:path>
            </a:pathLst>
          </a:custGeom>
          <a:blipFill>
            <a:blip>
              <a:alphaModFix amt="4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MX"/>
          </a:p>
        </p:txBody>
      </p:sp>
      <p:sp>
        <p:nvSpPr>
          <p:cNvPr id="4" name="Freeform 4"/>
          <p:cNvSpPr/>
          <p:nvPr/>
        </p:nvSpPr>
        <p:spPr>
          <a:xfrm>
            <a:off x="14996774" y="9287113"/>
            <a:ext cx="2685630" cy="929285"/>
          </a:xfrm>
          <a:custGeom>
            <a:avLst/>
            <a:gdLst/>
            <a:ahLst/>
            <a:cxnLst/>
            <a:rect l="l" t="t" r="r" b="b"/>
            <a:pathLst>
              <a:path w="2685630" h="929285">
                <a:moveTo>
                  <a:pt x="0" y="0"/>
                </a:moveTo>
                <a:lnTo>
                  <a:pt x="2685630" y="0"/>
                </a:lnTo>
                <a:lnTo>
                  <a:pt x="2685630" y="929285"/>
                </a:lnTo>
                <a:lnTo>
                  <a:pt x="0" y="9292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98297" r="-485" b="-92105"/>
            </a:stretch>
          </a:blipFill>
        </p:spPr>
        <p:txBody>
          <a:bodyPr/>
          <a:lstStyle/>
          <a:p>
            <a:endParaRPr lang="es-MX"/>
          </a:p>
        </p:txBody>
      </p:sp>
      <p:grpSp>
        <p:nvGrpSpPr>
          <p:cNvPr id="6" name="Group 6"/>
          <p:cNvGrpSpPr/>
          <p:nvPr/>
        </p:nvGrpSpPr>
        <p:grpSpPr>
          <a:xfrm>
            <a:off x="1395639" y="7945686"/>
            <a:ext cx="15506774" cy="901630"/>
            <a:chOff x="0" y="0"/>
            <a:chExt cx="4084137" cy="23746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084137" cy="237466"/>
            </a:xfrm>
            <a:custGeom>
              <a:avLst/>
              <a:gdLst/>
              <a:ahLst/>
              <a:cxnLst/>
              <a:rect l="l" t="t" r="r" b="b"/>
              <a:pathLst>
                <a:path w="4084137" h="237466">
                  <a:moveTo>
                    <a:pt x="4084137" y="49926"/>
                  </a:moveTo>
                  <a:lnTo>
                    <a:pt x="4084137" y="187540"/>
                  </a:lnTo>
                  <a:cubicBezTo>
                    <a:pt x="4084137" y="200781"/>
                    <a:pt x="4078877" y="213480"/>
                    <a:pt x="4069514" y="222843"/>
                  </a:cubicBezTo>
                  <a:cubicBezTo>
                    <a:pt x="4060151" y="232206"/>
                    <a:pt x="4047452" y="237466"/>
                    <a:pt x="4034211" y="237466"/>
                  </a:cubicBezTo>
                  <a:lnTo>
                    <a:pt x="49926" y="237466"/>
                  </a:lnTo>
                  <a:cubicBezTo>
                    <a:pt x="22353" y="237466"/>
                    <a:pt x="0" y="215114"/>
                    <a:pt x="0" y="187540"/>
                  </a:cubicBezTo>
                  <a:lnTo>
                    <a:pt x="0" y="49926"/>
                  </a:lnTo>
                  <a:cubicBezTo>
                    <a:pt x="0" y="36685"/>
                    <a:pt x="5260" y="23986"/>
                    <a:pt x="14623" y="14623"/>
                  </a:cubicBezTo>
                  <a:cubicBezTo>
                    <a:pt x="23986" y="5260"/>
                    <a:pt x="36685" y="0"/>
                    <a:pt x="49926" y="0"/>
                  </a:cubicBezTo>
                  <a:lnTo>
                    <a:pt x="4034211" y="0"/>
                  </a:lnTo>
                  <a:cubicBezTo>
                    <a:pt x="4047452" y="0"/>
                    <a:pt x="4060151" y="5260"/>
                    <a:pt x="4069514" y="14623"/>
                  </a:cubicBezTo>
                  <a:cubicBezTo>
                    <a:pt x="4078877" y="23986"/>
                    <a:pt x="4084137" y="36685"/>
                    <a:pt x="4084137" y="49926"/>
                  </a:cubicBezTo>
                  <a:close/>
                </a:path>
              </a:pathLst>
            </a:custGeom>
            <a:ln w="38100" cap="rnd">
              <a:gradFill>
                <a:gsLst>
                  <a:gs pos="0">
                    <a:srgbClr val="6EC8BD">
                      <a:alpha val="100000"/>
                    </a:srgbClr>
                  </a:gs>
                  <a:gs pos="100000">
                    <a:srgbClr val="2F6359">
                      <a:alpha val="100000"/>
                    </a:srgbClr>
                  </a:gs>
                </a:gsLst>
                <a:lin ang="0"/>
              </a:gradFill>
              <a:prstDash val="solid"/>
              <a:rou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14300"/>
              <a:ext cx="4084137" cy="3517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6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634555" y="3747714"/>
            <a:ext cx="8365874" cy="3635997"/>
            <a:chOff x="0" y="0"/>
            <a:chExt cx="11154499" cy="484799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154537" cy="4847971"/>
            </a:xfrm>
            <a:custGeom>
              <a:avLst/>
              <a:gdLst/>
              <a:ahLst/>
              <a:cxnLst/>
              <a:rect l="l" t="t" r="r" b="b"/>
              <a:pathLst>
                <a:path w="11154537" h="4847971">
                  <a:moveTo>
                    <a:pt x="0" y="359410"/>
                  </a:moveTo>
                  <a:cubicBezTo>
                    <a:pt x="0" y="160909"/>
                    <a:pt x="160909" y="0"/>
                    <a:pt x="359410" y="0"/>
                  </a:cubicBezTo>
                  <a:lnTo>
                    <a:pt x="10795127" y="0"/>
                  </a:lnTo>
                  <a:cubicBezTo>
                    <a:pt x="10993628" y="0"/>
                    <a:pt x="11154537" y="160909"/>
                    <a:pt x="11154537" y="359410"/>
                  </a:cubicBezTo>
                  <a:lnTo>
                    <a:pt x="11154537" y="4488561"/>
                  </a:lnTo>
                  <a:cubicBezTo>
                    <a:pt x="11154537" y="4687062"/>
                    <a:pt x="10993628" y="4847971"/>
                    <a:pt x="10795127" y="4847971"/>
                  </a:cubicBezTo>
                  <a:lnTo>
                    <a:pt x="359410" y="4847971"/>
                  </a:lnTo>
                  <a:cubicBezTo>
                    <a:pt x="160909" y="4847971"/>
                    <a:pt x="0" y="4687062"/>
                    <a:pt x="0" y="4488561"/>
                  </a:cubicBezTo>
                  <a:close/>
                </a:path>
              </a:pathLst>
            </a:custGeom>
            <a:solidFill>
              <a:srgbClr val="EEFBF7"/>
            </a:solidFill>
            <a:ln w="66675" cap="sq">
              <a:solidFill>
                <a:srgbClr val="00A887"/>
              </a:solidFill>
              <a:prstDash val="solid"/>
              <a:miter/>
            </a:ln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33375" y="3781822"/>
            <a:ext cx="8202806" cy="3567781"/>
            <a:chOff x="0" y="0"/>
            <a:chExt cx="2160410" cy="93966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60410" cy="939663"/>
            </a:xfrm>
            <a:custGeom>
              <a:avLst/>
              <a:gdLst/>
              <a:ahLst/>
              <a:cxnLst/>
              <a:rect l="l" t="t" r="r" b="b"/>
              <a:pathLst>
                <a:path w="2160410" h="939663">
                  <a:moveTo>
                    <a:pt x="37753" y="0"/>
                  </a:moveTo>
                  <a:lnTo>
                    <a:pt x="2122657" y="0"/>
                  </a:lnTo>
                  <a:cubicBezTo>
                    <a:pt x="2143507" y="0"/>
                    <a:pt x="2160410" y="16902"/>
                    <a:pt x="2160410" y="37753"/>
                  </a:cubicBezTo>
                  <a:lnTo>
                    <a:pt x="2160410" y="901910"/>
                  </a:lnTo>
                  <a:cubicBezTo>
                    <a:pt x="2160410" y="911923"/>
                    <a:pt x="2156432" y="921525"/>
                    <a:pt x="2149352" y="928605"/>
                  </a:cubicBezTo>
                  <a:cubicBezTo>
                    <a:pt x="2142272" y="935685"/>
                    <a:pt x="2132670" y="939663"/>
                    <a:pt x="2122657" y="939663"/>
                  </a:cubicBezTo>
                  <a:lnTo>
                    <a:pt x="37753" y="939663"/>
                  </a:lnTo>
                  <a:cubicBezTo>
                    <a:pt x="16902" y="939663"/>
                    <a:pt x="0" y="922760"/>
                    <a:pt x="0" y="901910"/>
                  </a:cubicBezTo>
                  <a:lnTo>
                    <a:pt x="0" y="37753"/>
                  </a:lnTo>
                  <a:cubicBezTo>
                    <a:pt x="0" y="16902"/>
                    <a:pt x="16902" y="0"/>
                    <a:pt x="37753" y="0"/>
                  </a:cubicBezTo>
                  <a:close/>
                </a:path>
              </a:pathLst>
            </a:custGeom>
            <a:solidFill>
              <a:srgbClr val="FDEADA"/>
            </a:solidFill>
            <a:ln w="66675" cap="rnd">
              <a:solidFill>
                <a:srgbClr val="F79646"/>
              </a:solidFill>
              <a:prstDash val="solid"/>
              <a:round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2160410" cy="9777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58123" y="3930531"/>
            <a:ext cx="7222678" cy="585266"/>
            <a:chOff x="0" y="0"/>
            <a:chExt cx="9630237" cy="78035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630232" cy="780348"/>
            </a:xfrm>
            <a:custGeom>
              <a:avLst/>
              <a:gdLst/>
              <a:ahLst/>
              <a:cxnLst/>
              <a:rect l="l" t="t" r="r" b="b"/>
              <a:pathLst>
                <a:path w="9630232" h="780348">
                  <a:moveTo>
                    <a:pt x="0" y="0"/>
                  </a:moveTo>
                  <a:lnTo>
                    <a:pt x="9630232" y="0"/>
                  </a:lnTo>
                  <a:lnTo>
                    <a:pt x="9630232" y="780348"/>
                  </a:lnTo>
                  <a:lnTo>
                    <a:pt x="0" y="78034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88209" r="6421" b="-161833"/>
              </a:stretch>
            </a:blipFill>
          </p:spPr>
          <p:txBody>
            <a:bodyPr/>
            <a:lstStyle/>
            <a:p>
              <a:endParaRPr lang="es-MX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0"/>
              <a:ext cx="9630237" cy="78035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359"/>
                </a:lnSpc>
              </a:pPr>
              <a:r>
                <a:rPr lang="en-US" sz="2799" b="1">
                  <a:solidFill>
                    <a:srgbClr val="8A4B0E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España y Europa (Mercado Desarrollado)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436541" y="3968631"/>
            <a:ext cx="6758835" cy="430892"/>
            <a:chOff x="0" y="0"/>
            <a:chExt cx="9011780" cy="57452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9011776" cy="574517"/>
            </a:xfrm>
            <a:custGeom>
              <a:avLst/>
              <a:gdLst/>
              <a:ahLst/>
              <a:cxnLst/>
              <a:rect l="l" t="t" r="r" b="b"/>
              <a:pathLst>
                <a:path w="9011776" h="574517">
                  <a:moveTo>
                    <a:pt x="0" y="0"/>
                  </a:moveTo>
                  <a:lnTo>
                    <a:pt x="9011776" y="0"/>
                  </a:lnTo>
                  <a:lnTo>
                    <a:pt x="9011776" y="574517"/>
                  </a:lnTo>
                  <a:lnTo>
                    <a:pt x="0" y="57451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5638" b="-255639"/>
              </a:stretch>
            </a:blipFill>
          </p:spPr>
          <p:txBody>
            <a:bodyPr/>
            <a:lstStyle/>
            <a:p>
              <a:endParaRPr lang="es-MX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0"/>
              <a:ext cx="9011780" cy="5745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799" b="1">
                  <a:solidFill>
                    <a:srgbClr val="057D78"/>
                  </a:solidFill>
                  <a:latin typeface="Inter Bold"/>
                  <a:ea typeface="Inter Bold"/>
                  <a:cs typeface="Inter Bold"/>
                  <a:sym typeface="Inter Bold"/>
                </a:rPr>
                <a:t>México (Mercado Emergente)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625560" y="1505176"/>
            <a:ext cx="15633740" cy="1832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54"/>
              </a:lnSpc>
            </a:pPr>
            <a:r>
              <a:rPr lang="en-US" sz="5800" b="1" dirty="0">
                <a:solidFill>
                  <a:srgbClr val="057D78"/>
                </a:solidFill>
                <a:latin typeface="Agrandir Bold"/>
                <a:ea typeface="Agrandir Bold"/>
                <a:cs typeface="Agrandir Bold"/>
                <a:sym typeface="Agrandir Bold"/>
              </a:rPr>
              <a:t>México y España: curvas </a:t>
            </a:r>
            <a:r>
              <a:rPr lang="en-US" sz="5800" b="1" dirty="0" err="1">
                <a:solidFill>
                  <a:srgbClr val="057D78"/>
                </a:solidFill>
                <a:latin typeface="Agrandir Bold"/>
                <a:ea typeface="Agrandir Bold"/>
                <a:cs typeface="Agrandir Bold"/>
                <a:sym typeface="Agrandir Bold"/>
              </a:rPr>
              <a:t>distintas</a:t>
            </a:r>
            <a:r>
              <a:rPr lang="en-US" sz="5800" b="1" dirty="0">
                <a:solidFill>
                  <a:srgbClr val="057D78"/>
                </a:solidFill>
                <a:latin typeface="Agrandir Bold"/>
                <a:ea typeface="Agrandir Bold"/>
                <a:cs typeface="Agrandir Bold"/>
                <a:sym typeface="Agrandir Bold"/>
              </a:rPr>
              <a:t>, </a:t>
            </a:r>
            <a:r>
              <a:rPr lang="en-US" sz="5800" b="1" dirty="0" err="1">
                <a:solidFill>
                  <a:srgbClr val="057D78"/>
                </a:solidFill>
                <a:latin typeface="Agrandir Bold"/>
                <a:ea typeface="Agrandir Bold"/>
                <a:cs typeface="Agrandir Bold"/>
                <a:sym typeface="Agrandir Bold"/>
              </a:rPr>
              <a:t>oportunidad</a:t>
            </a:r>
            <a:r>
              <a:rPr lang="en-US" sz="5800" b="1" dirty="0">
                <a:solidFill>
                  <a:srgbClr val="057D78"/>
                </a:solidFill>
                <a:latin typeface="Agrandir Bold"/>
                <a:ea typeface="Agrandir Bold"/>
                <a:cs typeface="Agrandir Bold"/>
                <a:sym typeface="Agrandir Bold"/>
              </a:rPr>
              <a:t> </a:t>
            </a:r>
            <a:r>
              <a:rPr lang="en-US" sz="5800" b="1" dirty="0" err="1">
                <a:solidFill>
                  <a:srgbClr val="057D78"/>
                </a:solidFill>
                <a:latin typeface="Agrandir Bold"/>
                <a:ea typeface="Agrandir Bold"/>
                <a:cs typeface="Agrandir Bold"/>
                <a:sym typeface="Agrandir Bold"/>
              </a:rPr>
              <a:t>común</a:t>
            </a:r>
            <a:endParaRPr lang="en-US" sz="5800" b="1" dirty="0">
              <a:solidFill>
                <a:srgbClr val="057D78"/>
              </a:solidFill>
              <a:latin typeface="Agrandir Bold"/>
              <a:ea typeface="Agrandir Bold"/>
              <a:cs typeface="Agrandir Bold"/>
              <a:sym typeface="Agrandir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277232" y="249648"/>
            <a:ext cx="5098918" cy="386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1C4439"/>
                </a:solidFill>
                <a:latin typeface="Agrandir Bold"/>
                <a:ea typeface="Agrandir Bold"/>
                <a:cs typeface="Agrandir Bold"/>
                <a:sym typeface="Agrandir Bold"/>
              </a:rPr>
              <a:t>BENCHMARKING INTERNACIONAL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755718" y="8050438"/>
            <a:ext cx="14160925" cy="750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67"/>
              </a:lnSpc>
            </a:pPr>
            <a:r>
              <a:rPr lang="en-US" sz="2231" dirty="0">
                <a:solidFill>
                  <a:srgbClr val="057D78"/>
                </a:solidFill>
                <a:latin typeface="Agrandir"/>
                <a:ea typeface="Agrandir"/>
                <a:cs typeface="Agrandir"/>
                <a:sym typeface="Agrandir"/>
              </a:rPr>
              <a:t>Principio rector: </a:t>
            </a:r>
            <a:r>
              <a:rPr lang="en-US" sz="2231" dirty="0" err="1">
                <a:solidFill>
                  <a:srgbClr val="057D78"/>
                </a:solidFill>
                <a:latin typeface="Agrandir"/>
                <a:ea typeface="Agrandir"/>
                <a:cs typeface="Agrandir"/>
                <a:sym typeface="Agrandir"/>
              </a:rPr>
              <a:t>Aprender</a:t>
            </a:r>
            <a:r>
              <a:rPr lang="en-US" sz="2231" dirty="0">
                <a:solidFill>
                  <a:srgbClr val="057D78"/>
                </a:solidFill>
                <a:latin typeface="Agrandir"/>
                <a:ea typeface="Agrandir"/>
                <a:cs typeface="Agrandir"/>
                <a:sym typeface="Agrandir"/>
              </a:rPr>
              <a:t> </a:t>
            </a:r>
            <a:r>
              <a:rPr lang="en-US" sz="2231" dirty="0" err="1">
                <a:solidFill>
                  <a:srgbClr val="057D78"/>
                </a:solidFill>
                <a:latin typeface="Agrandir"/>
                <a:ea typeface="Agrandir"/>
                <a:cs typeface="Agrandir"/>
                <a:sym typeface="Agrandir"/>
              </a:rPr>
              <a:t>sobre</a:t>
            </a:r>
            <a:r>
              <a:rPr lang="en-US" sz="2231" dirty="0">
                <a:solidFill>
                  <a:srgbClr val="057D78"/>
                </a:solidFill>
                <a:latin typeface="Agrandir"/>
                <a:ea typeface="Agrandir"/>
                <a:cs typeface="Agrandir"/>
                <a:sym typeface="Agrandir"/>
              </a:rPr>
              <a:t> la </a:t>
            </a:r>
            <a:r>
              <a:rPr lang="en-US" sz="2231" dirty="0" err="1">
                <a:solidFill>
                  <a:srgbClr val="057D78"/>
                </a:solidFill>
                <a:latin typeface="Agrandir"/>
                <a:ea typeface="Agrandir"/>
                <a:cs typeface="Agrandir"/>
                <a:sym typeface="Agrandir"/>
              </a:rPr>
              <a:t>regulación</a:t>
            </a:r>
            <a:r>
              <a:rPr lang="en-US" sz="2231" dirty="0">
                <a:solidFill>
                  <a:srgbClr val="057D78"/>
                </a:solidFill>
                <a:latin typeface="Agrandir"/>
                <a:ea typeface="Agrandir"/>
                <a:cs typeface="Agrandir"/>
                <a:sym typeface="Agrandir"/>
              </a:rPr>
              <a:t>, </a:t>
            </a:r>
            <a:r>
              <a:rPr lang="en-US" sz="2231" dirty="0" err="1">
                <a:solidFill>
                  <a:srgbClr val="057D78"/>
                </a:solidFill>
                <a:latin typeface="Agrandir"/>
                <a:ea typeface="Agrandir"/>
                <a:cs typeface="Agrandir"/>
                <a:sym typeface="Agrandir"/>
              </a:rPr>
              <a:t>los</a:t>
            </a:r>
            <a:r>
              <a:rPr lang="en-US" sz="2231" dirty="0">
                <a:solidFill>
                  <a:srgbClr val="057D78"/>
                </a:solidFill>
                <a:latin typeface="Agrandir"/>
                <a:ea typeface="Agrandir"/>
                <a:cs typeface="Agrandir"/>
                <a:sym typeface="Agrandir"/>
              </a:rPr>
              <a:t> </a:t>
            </a:r>
            <a:r>
              <a:rPr lang="en-US" sz="2231" dirty="0" err="1">
                <a:solidFill>
                  <a:srgbClr val="057D78"/>
                </a:solidFill>
                <a:latin typeface="Agrandir"/>
                <a:ea typeface="Agrandir"/>
                <a:cs typeface="Agrandir"/>
                <a:sym typeface="Agrandir"/>
              </a:rPr>
              <a:t>incentivos</a:t>
            </a:r>
            <a:r>
              <a:rPr lang="en-US" sz="2231" dirty="0">
                <a:solidFill>
                  <a:srgbClr val="057D78"/>
                </a:solidFill>
                <a:latin typeface="Agrandir"/>
                <a:ea typeface="Agrandir"/>
                <a:cs typeface="Agrandir"/>
                <a:sym typeface="Agrandir"/>
              </a:rPr>
              <a:t>, la </a:t>
            </a:r>
            <a:r>
              <a:rPr lang="en-US" sz="2231" dirty="0" err="1">
                <a:solidFill>
                  <a:srgbClr val="057D78"/>
                </a:solidFill>
                <a:latin typeface="Agrandir"/>
                <a:ea typeface="Agrandir"/>
                <a:cs typeface="Agrandir"/>
                <a:sym typeface="Agrandir"/>
              </a:rPr>
              <a:t>densidad</a:t>
            </a:r>
            <a:r>
              <a:rPr lang="en-US" sz="2231" dirty="0">
                <a:solidFill>
                  <a:srgbClr val="057D78"/>
                </a:solidFill>
                <a:latin typeface="Agrandir"/>
                <a:ea typeface="Agrandir"/>
                <a:cs typeface="Agrandir"/>
                <a:sym typeface="Agrandir"/>
              </a:rPr>
              <a:t> de red y </a:t>
            </a:r>
            <a:r>
              <a:rPr lang="en-US" sz="2231" dirty="0" err="1">
                <a:solidFill>
                  <a:srgbClr val="057D78"/>
                </a:solidFill>
                <a:latin typeface="Agrandir"/>
                <a:ea typeface="Agrandir"/>
                <a:cs typeface="Agrandir"/>
                <a:sym typeface="Agrandir"/>
              </a:rPr>
              <a:t>los</a:t>
            </a:r>
            <a:r>
              <a:rPr lang="en-US" sz="2231" dirty="0">
                <a:solidFill>
                  <a:srgbClr val="057D78"/>
                </a:solidFill>
                <a:latin typeface="Agrandir"/>
                <a:ea typeface="Agrandir"/>
                <a:cs typeface="Agrandir"/>
                <a:sym typeface="Agrandir"/>
              </a:rPr>
              <a:t> </a:t>
            </a:r>
            <a:r>
              <a:rPr lang="en-US" sz="2231" dirty="0" err="1">
                <a:solidFill>
                  <a:srgbClr val="057D78"/>
                </a:solidFill>
                <a:latin typeface="Agrandir"/>
                <a:ea typeface="Agrandir"/>
                <a:cs typeface="Agrandir"/>
                <a:sym typeface="Agrandir"/>
              </a:rPr>
              <a:t>esquemas</a:t>
            </a:r>
            <a:r>
              <a:rPr lang="en-US" sz="2231" dirty="0">
                <a:solidFill>
                  <a:srgbClr val="057D78"/>
                </a:solidFill>
                <a:latin typeface="Agrandir"/>
                <a:ea typeface="Agrandir"/>
                <a:cs typeface="Agrandir"/>
                <a:sym typeface="Agrandir"/>
              </a:rPr>
              <a:t> </a:t>
            </a:r>
            <a:r>
              <a:rPr lang="en-US" sz="2231" dirty="0" err="1">
                <a:solidFill>
                  <a:srgbClr val="057D78"/>
                </a:solidFill>
                <a:latin typeface="Agrandir"/>
                <a:ea typeface="Agrandir"/>
                <a:cs typeface="Agrandir"/>
                <a:sym typeface="Agrandir"/>
              </a:rPr>
              <a:t>agropecuarios</a:t>
            </a:r>
            <a:r>
              <a:rPr lang="en-US" sz="2231" dirty="0">
                <a:solidFill>
                  <a:srgbClr val="057D78"/>
                </a:solidFill>
                <a:latin typeface="Agrandir"/>
                <a:ea typeface="Agrandir"/>
                <a:cs typeface="Agrandir"/>
                <a:sym typeface="Agrandir"/>
              </a:rPr>
              <a:t> </a:t>
            </a:r>
            <a:r>
              <a:rPr lang="en-US" sz="2231" dirty="0" err="1">
                <a:solidFill>
                  <a:srgbClr val="057D78"/>
                </a:solidFill>
                <a:latin typeface="Agrandir"/>
                <a:ea typeface="Agrandir"/>
                <a:cs typeface="Agrandir"/>
                <a:sym typeface="Agrandir"/>
              </a:rPr>
              <a:t>procurando</a:t>
            </a:r>
            <a:r>
              <a:rPr lang="en-US" sz="2231" dirty="0">
                <a:solidFill>
                  <a:srgbClr val="057D78"/>
                </a:solidFill>
                <a:latin typeface="Agrandir"/>
                <a:ea typeface="Agrandir"/>
                <a:cs typeface="Agrandir"/>
                <a:sym typeface="Agrandir"/>
              </a:rPr>
              <a:t> el </a:t>
            </a:r>
            <a:r>
              <a:rPr lang="en-US" sz="2231" dirty="0" err="1">
                <a:solidFill>
                  <a:srgbClr val="057D78"/>
                </a:solidFill>
                <a:latin typeface="Agrandir"/>
                <a:ea typeface="Agrandir"/>
                <a:cs typeface="Agrandir"/>
                <a:sym typeface="Agrandir"/>
              </a:rPr>
              <a:t>ajuste</a:t>
            </a:r>
            <a:r>
              <a:rPr lang="en-US" sz="2231" dirty="0">
                <a:solidFill>
                  <a:srgbClr val="057D78"/>
                </a:solidFill>
                <a:latin typeface="Agrandir"/>
                <a:ea typeface="Agrandir"/>
                <a:cs typeface="Agrandir"/>
                <a:sym typeface="Agrandir"/>
              </a:rPr>
              <a:t> </a:t>
            </a:r>
            <a:r>
              <a:rPr lang="en-US" sz="2231" dirty="0" err="1">
                <a:solidFill>
                  <a:srgbClr val="057D78"/>
                </a:solidFill>
                <a:latin typeface="Agrandir"/>
                <a:ea typeface="Agrandir"/>
                <a:cs typeface="Agrandir"/>
                <a:sym typeface="Agrandir"/>
              </a:rPr>
              <a:t>correspondiente</a:t>
            </a:r>
            <a:r>
              <a:rPr lang="en-US" sz="2231" dirty="0">
                <a:solidFill>
                  <a:srgbClr val="057D78"/>
                </a:solidFill>
                <a:latin typeface="Agrandir"/>
                <a:ea typeface="Agrandir"/>
                <a:cs typeface="Agrandir"/>
                <a:sym typeface="Agrandir"/>
              </a:rPr>
              <a:t> del </a:t>
            </a:r>
            <a:r>
              <a:rPr lang="en-US" sz="2231" dirty="0" err="1">
                <a:solidFill>
                  <a:srgbClr val="057D78"/>
                </a:solidFill>
                <a:latin typeface="Agrandir"/>
                <a:ea typeface="Agrandir"/>
                <a:cs typeface="Agrandir"/>
                <a:sym typeface="Agrandir"/>
              </a:rPr>
              <a:t>contexto</a:t>
            </a:r>
            <a:r>
              <a:rPr lang="en-US" sz="2231" dirty="0">
                <a:solidFill>
                  <a:srgbClr val="057D78"/>
                </a:solidFill>
                <a:latin typeface="Agrandir"/>
                <a:ea typeface="Agrandir"/>
                <a:cs typeface="Agrandir"/>
                <a:sym typeface="Agrandir"/>
              </a:rPr>
              <a:t> de México.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522107" y="9486900"/>
            <a:ext cx="12143322" cy="651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20"/>
              </a:lnSpc>
              <a:spcBef>
                <a:spcPct val="0"/>
              </a:spcBef>
            </a:pPr>
            <a:r>
              <a:rPr lang="en-US" sz="1728" dirty="0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Fuentes: </a:t>
            </a:r>
            <a:r>
              <a:rPr lang="en-US" sz="1728" dirty="0" err="1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Sedigas</a:t>
            </a:r>
            <a:r>
              <a:rPr lang="en-US" sz="1728" dirty="0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, Informe </a:t>
            </a:r>
            <a:r>
              <a:rPr lang="en-US" sz="1728" dirty="0" err="1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anual</a:t>
            </a:r>
            <a:r>
              <a:rPr lang="en-US" sz="1728" dirty="0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 2025 | MITECO, RD de </a:t>
            </a:r>
            <a:r>
              <a:rPr lang="en-US" sz="1728" dirty="0" err="1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impulso</a:t>
            </a:r>
            <a:r>
              <a:rPr lang="en-US" sz="1728" dirty="0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 del </a:t>
            </a:r>
            <a:r>
              <a:rPr lang="en-US" sz="1728" dirty="0" err="1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biometano</a:t>
            </a:r>
            <a:r>
              <a:rPr lang="en-US" sz="1728" dirty="0">
                <a:solidFill>
                  <a:srgbClr val="FFFFFF"/>
                </a:solidFill>
                <a:latin typeface="Agrandir"/>
                <a:ea typeface="Agrandir"/>
                <a:cs typeface="Agrandir"/>
                <a:sym typeface="Agrandir"/>
              </a:rPr>
              <a:t>, 21-may-2026 | European Biogas Association (EBA) Map 2026.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58123" y="4564336"/>
            <a:ext cx="7435558" cy="2544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36"/>
              </a:lnSpc>
            </a:pPr>
            <a:r>
              <a:rPr lang="en-US" sz="20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España 2025: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24 plantas en operación / 19 registradas orientadas a inyección directa a red (Sedigas).</a:t>
            </a:r>
          </a:p>
          <a:p>
            <a:pPr algn="l">
              <a:lnSpc>
                <a:spcPts val="2536"/>
              </a:lnSpc>
            </a:pPr>
            <a:endParaRPr lang="en-US" sz="20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2536"/>
              </a:lnSpc>
            </a:pPr>
            <a:r>
              <a:rPr lang="en-US" sz="20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Garantías de Origen: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Sistema GdO operando y regulación hacia cuotas obligatorias (6% al 2035).</a:t>
            </a:r>
          </a:p>
          <a:p>
            <a:pPr algn="l">
              <a:lnSpc>
                <a:spcPts val="2536"/>
              </a:lnSpc>
            </a:pPr>
            <a:endParaRPr lang="en-US" sz="20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2536"/>
              </a:lnSpc>
            </a:pPr>
            <a:r>
              <a:rPr lang="en-US" sz="20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Europa 2026: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1,975 plantas con 8.2 bcm/año de capacidad instalada (+17% interanual).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992980" y="4468172"/>
            <a:ext cx="7649023" cy="2544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36"/>
              </a:lnSpc>
            </a:pPr>
            <a:r>
              <a:rPr lang="en-US" sz="20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Fase Temprana: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Primeros permisos e instalaciones de biometano agropecuario en consolidación.</a:t>
            </a:r>
          </a:p>
          <a:p>
            <a:pPr algn="l">
              <a:lnSpc>
                <a:spcPts val="2536"/>
              </a:lnSpc>
            </a:pPr>
            <a:endParaRPr lang="en-US" sz="20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2536"/>
              </a:lnSpc>
            </a:pPr>
            <a:r>
              <a:rPr lang="en-US" sz="20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Ventaja Competitiva: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Gran abundancia de biomasa, demanda térmica industrial cautiva e infraestructura gasista.</a:t>
            </a:r>
          </a:p>
          <a:p>
            <a:pPr algn="l">
              <a:lnSpc>
                <a:spcPts val="2536"/>
              </a:lnSpc>
            </a:pPr>
            <a:endParaRPr lang="en-US" sz="20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2536"/>
              </a:lnSpc>
            </a:pPr>
            <a:r>
              <a:rPr lang="en-US" sz="20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Oportunidad: </a:t>
            </a:r>
            <a:r>
              <a:rPr lang="en-US" sz="2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Adoptar mejores prácticas europeas desde la concepción del mercado.</a:t>
            </a:r>
          </a:p>
        </p:txBody>
      </p:sp>
      <p:sp>
        <p:nvSpPr>
          <p:cNvPr id="26" name="Freeform 26"/>
          <p:cNvSpPr/>
          <p:nvPr/>
        </p:nvSpPr>
        <p:spPr>
          <a:xfrm>
            <a:off x="916902" y="8036172"/>
            <a:ext cx="720659" cy="720659"/>
          </a:xfrm>
          <a:custGeom>
            <a:avLst/>
            <a:gdLst/>
            <a:ahLst/>
            <a:cxnLst/>
            <a:rect l="l" t="t" r="r" b="b"/>
            <a:pathLst>
              <a:path w="720659" h="720659">
                <a:moveTo>
                  <a:pt x="0" y="0"/>
                </a:moveTo>
                <a:lnTo>
                  <a:pt x="720659" y="0"/>
                </a:lnTo>
                <a:lnTo>
                  <a:pt x="720659" y="720659"/>
                </a:lnTo>
                <a:lnTo>
                  <a:pt x="0" y="7206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3">
            <a:extLst>
              <a:ext uri="{FF2B5EF4-FFF2-40B4-BE49-F238E27FC236}">
                <a16:creationId xmlns:a16="http://schemas.microsoft.com/office/drawing/2014/main" id="{C33E50AB-2409-6AF2-B384-DBAA573A70C7}"/>
              </a:ext>
            </a:extLst>
          </p:cNvPr>
          <p:cNvSpPr/>
          <p:nvPr/>
        </p:nvSpPr>
        <p:spPr>
          <a:xfrm rot="-10800000" flipH="1">
            <a:off x="-34167" y="-2"/>
            <a:ext cx="7738158" cy="990602"/>
          </a:xfrm>
          <a:custGeom>
            <a:avLst/>
            <a:gdLst/>
            <a:ahLst/>
            <a:cxnLst/>
            <a:rect l="l" t="t" r="r" b="b"/>
            <a:pathLst>
              <a:path w="7738158" h="4356744">
                <a:moveTo>
                  <a:pt x="7738158" y="0"/>
                </a:moveTo>
                <a:lnTo>
                  <a:pt x="0" y="0"/>
                </a:lnTo>
                <a:lnTo>
                  <a:pt x="0" y="4356744"/>
                </a:lnTo>
                <a:lnTo>
                  <a:pt x="7738158" y="4356744"/>
                </a:lnTo>
                <a:lnTo>
                  <a:pt x="7738158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8128" r="-18128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3" name="TextBox 3"/>
          <p:cNvSpPr txBox="1"/>
          <p:nvPr/>
        </p:nvSpPr>
        <p:spPr>
          <a:xfrm>
            <a:off x="1835238" y="249648"/>
            <a:ext cx="3982905" cy="386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1C4439"/>
                </a:solidFill>
                <a:latin typeface="Agrandir Bold"/>
                <a:ea typeface="Agrandir Bold"/>
                <a:cs typeface="Agrandir Bold"/>
                <a:sym typeface="Agrandir Bold"/>
              </a:rPr>
              <a:t>TRES IDEAS PARA CERRAR</a:t>
            </a:r>
          </a:p>
        </p:txBody>
      </p:sp>
      <p:sp>
        <p:nvSpPr>
          <p:cNvPr id="4" name="Freeform 4"/>
          <p:cNvSpPr/>
          <p:nvPr/>
        </p:nvSpPr>
        <p:spPr>
          <a:xfrm>
            <a:off x="13567604" y="0"/>
            <a:ext cx="4720396" cy="10287000"/>
          </a:xfrm>
          <a:custGeom>
            <a:avLst/>
            <a:gdLst/>
            <a:ahLst/>
            <a:cxnLst/>
            <a:rect l="l" t="t" r="r" b="b"/>
            <a:pathLst>
              <a:path w="8229600" h="10287000">
                <a:moveTo>
                  <a:pt x="0" y="0"/>
                </a:moveTo>
                <a:lnTo>
                  <a:pt x="8229600" y="0"/>
                </a:lnTo>
                <a:lnTo>
                  <a:pt x="82296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 dirty="0"/>
          </a:p>
        </p:txBody>
      </p:sp>
      <p:sp>
        <p:nvSpPr>
          <p:cNvPr id="5" name="TextBox 5"/>
          <p:cNvSpPr txBox="1"/>
          <p:nvPr/>
        </p:nvSpPr>
        <p:spPr>
          <a:xfrm>
            <a:off x="1019175" y="1748867"/>
            <a:ext cx="14298146" cy="1408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52"/>
              </a:lnSpc>
            </a:pPr>
            <a:r>
              <a:rPr lang="en-US" sz="5600" b="1" spc="-84">
                <a:solidFill>
                  <a:srgbClr val="1D7363"/>
                </a:solidFill>
                <a:latin typeface="Telegraf Bold"/>
                <a:ea typeface="Telegraf Bold"/>
                <a:cs typeface="Telegraf Bold"/>
                <a:sym typeface="Telegraf Bold"/>
              </a:rPr>
              <a:t>La oportunidad de México es construir bien desde el principio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38200" y="3814819"/>
            <a:ext cx="1371600" cy="818683"/>
            <a:chOff x="0" y="0"/>
            <a:chExt cx="1828800" cy="109157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28800" cy="1091581"/>
            </a:xfrm>
            <a:custGeom>
              <a:avLst/>
              <a:gdLst/>
              <a:ahLst/>
              <a:cxnLst/>
              <a:rect l="l" t="t" r="r" b="b"/>
              <a:pathLst>
                <a:path w="1828800" h="1091581">
                  <a:moveTo>
                    <a:pt x="0" y="0"/>
                  </a:moveTo>
                  <a:lnTo>
                    <a:pt x="1828800" y="0"/>
                  </a:lnTo>
                  <a:lnTo>
                    <a:pt x="1828800" y="1091581"/>
                  </a:lnTo>
                  <a:lnTo>
                    <a:pt x="0" y="109158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582" r="-26582"/>
              </a:stretch>
            </a:blipFill>
          </p:spPr>
          <p:txBody>
            <a:bodyPr/>
            <a:lstStyle/>
            <a:p>
              <a:endParaRPr lang="es-MX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0"/>
              <a:ext cx="1828800" cy="11868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519"/>
                </a:lnSpc>
              </a:pPr>
              <a:r>
                <a:rPr lang="en-US" sz="4599" b="1">
                  <a:solidFill>
                    <a:srgbClr val="1D736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01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337435" y="3555863"/>
            <a:ext cx="101346" cy="1390650"/>
            <a:chOff x="0" y="0"/>
            <a:chExt cx="135128" cy="18542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5128" cy="1854200"/>
            </a:xfrm>
            <a:custGeom>
              <a:avLst/>
              <a:gdLst/>
              <a:ahLst/>
              <a:cxnLst/>
              <a:rect l="l" t="t" r="r" b="b"/>
              <a:pathLst>
                <a:path w="135128" h="1854200">
                  <a:moveTo>
                    <a:pt x="0" y="0"/>
                  </a:moveTo>
                  <a:lnTo>
                    <a:pt x="135128" y="0"/>
                  </a:lnTo>
                  <a:lnTo>
                    <a:pt x="135128" y="1854200"/>
                  </a:lnTo>
                  <a:lnTo>
                    <a:pt x="0" y="1854200"/>
                  </a:lnTo>
                  <a:close/>
                </a:path>
              </a:pathLst>
            </a:custGeom>
            <a:solidFill>
              <a:srgbClr val="00A887"/>
            </a:solidFill>
            <a:ln w="19050" cap="sq">
              <a:solidFill>
                <a:srgbClr val="00A887"/>
              </a:solidFill>
              <a:prstDash val="solid"/>
              <a:miter/>
            </a:ln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758440" y="3776719"/>
            <a:ext cx="11276319" cy="1129308"/>
            <a:chOff x="0" y="0"/>
            <a:chExt cx="15035092" cy="150574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035092" cy="1505750"/>
            </a:xfrm>
            <a:custGeom>
              <a:avLst/>
              <a:gdLst/>
              <a:ahLst/>
              <a:cxnLst/>
              <a:rect l="l" t="t" r="r" b="b"/>
              <a:pathLst>
                <a:path w="15035092" h="1505750">
                  <a:moveTo>
                    <a:pt x="0" y="0"/>
                  </a:moveTo>
                  <a:lnTo>
                    <a:pt x="15035092" y="0"/>
                  </a:lnTo>
                  <a:lnTo>
                    <a:pt x="15035092" y="1505750"/>
                  </a:lnTo>
                  <a:lnTo>
                    <a:pt x="0" y="150575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1663" r="-17378" b="-155079"/>
              </a:stretch>
            </a:blipFill>
          </p:spPr>
          <p:txBody>
            <a:bodyPr/>
            <a:lstStyle/>
            <a:p>
              <a:endParaRPr lang="es-MX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15035092" cy="15628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840"/>
                </a:lnSpc>
              </a:pPr>
              <a:r>
                <a:rPr lang="en-US" sz="3200" b="1">
                  <a:solidFill>
                    <a:srgbClr val="1F424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EL POTENCIAL YA EMPEZÓ A CONVERTIRSE EN REGLAS, PERMISOS Y PROYECTOS.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38200" y="5536196"/>
            <a:ext cx="1371600" cy="818683"/>
            <a:chOff x="0" y="0"/>
            <a:chExt cx="1828800" cy="109157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28800" cy="1091581"/>
            </a:xfrm>
            <a:custGeom>
              <a:avLst/>
              <a:gdLst/>
              <a:ahLst/>
              <a:cxnLst/>
              <a:rect l="l" t="t" r="r" b="b"/>
              <a:pathLst>
                <a:path w="1828800" h="1091581">
                  <a:moveTo>
                    <a:pt x="0" y="0"/>
                  </a:moveTo>
                  <a:lnTo>
                    <a:pt x="1828800" y="0"/>
                  </a:lnTo>
                  <a:lnTo>
                    <a:pt x="1828800" y="1091581"/>
                  </a:lnTo>
                  <a:lnTo>
                    <a:pt x="0" y="109158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582" r="-26582"/>
              </a:stretch>
            </a:blipFill>
          </p:spPr>
          <p:txBody>
            <a:bodyPr/>
            <a:lstStyle/>
            <a:p>
              <a:endParaRPr lang="es-MX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95250"/>
              <a:ext cx="1828800" cy="11868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519"/>
                </a:lnSpc>
              </a:pPr>
              <a:r>
                <a:rPr lang="en-US" sz="4599" b="1">
                  <a:solidFill>
                    <a:srgbClr val="1D736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02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337435" y="5277230"/>
            <a:ext cx="101346" cy="1390650"/>
            <a:chOff x="0" y="0"/>
            <a:chExt cx="135128" cy="18542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35128" cy="1854200"/>
            </a:xfrm>
            <a:custGeom>
              <a:avLst/>
              <a:gdLst/>
              <a:ahLst/>
              <a:cxnLst/>
              <a:rect l="l" t="t" r="r" b="b"/>
              <a:pathLst>
                <a:path w="135128" h="1854200">
                  <a:moveTo>
                    <a:pt x="0" y="0"/>
                  </a:moveTo>
                  <a:lnTo>
                    <a:pt x="135128" y="0"/>
                  </a:lnTo>
                  <a:lnTo>
                    <a:pt x="135128" y="1854200"/>
                  </a:lnTo>
                  <a:lnTo>
                    <a:pt x="0" y="1854200"/>
                  </a:lnTo>
                  <a:close/>
                </a:path>
              </a:pathLst>
            </a:custGeom>
            <a:solidFill>
              <a:srgbClr val="00A887"/>
            </a:solidFill>
            <a:ln w="19050" cap="sq">
              <a:solidFill>
                <a:srgbClr val="00A887"/>
              </a:solidFill>
              <a:prstDash val="solid"/>
              <a:miter/>
            </a:ln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2758440" y="5452148"/>
            <a:ext cx="12030019" cy="1129308"/>
            <a:chOff x="0" y="0"/>
            <a:chExt cx="16040026" cy="150574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6040026" cy="1505750"/>
            </a:xfrm>
            <a:custGeom>
              <a:avLst/>
              <a:gdLst/>
              <a:ahLst/>
              <a:cxnLst/>
              <a:rect l="l" t="t" r="r" b="b"/>
              <a:pathLst>
                <a:path w="16040026" h="1505750">
                  <a:moveTo>
                    <a:pt x="0" y="0"/>
                  </a:moveTo>
                  <a:lnTo>
                    <a:pt x="16040026" y="0"/>
                  </a:lnTo>
                  <a:lnTo>
                    <a:pt x="16040026" y="1505750"/>
                  </a:lnTo>
                  <a:lnTo>
                    <a:pt x="0" y="150575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9860" r="-10024" b="-176882"/>
              </a:stretch>
            </a:blipFill>
          </p:spPr>
          <p:txBody>
            <a:bodyPr/>
            <a:lstStyle/>
            <a:p>
              <a:endParaRPr lang="es-MX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16040026" cy="15628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840"/>
                </a:lnSpc>
              </a:pPr>
              <a:r>
                <a:rPr lang="en-US" sz="3200" b="1">
                  <a:solidFill>
                    <a:srgbClr val="1F424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EL SIGUIENTE SALTO ES CONECTAR MOLÉCULA, INFRAESTRUCTURA, COMPRADOR Y ATRIBUTO AMBIENTAL.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38200" y="7385523"/>
            <a:ext cx="1371600" cy="818683"/>
            <a:chOff x="0" y="0"/>
            <a:chExt cx="1828800" cy="109157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28800" cy="1091581"/>
            </a:xfrm>
            <a:custGeom>
              <a:avLst/>
              <a:gdLst/>
              <a:ahLst/>
              <a:cxnLst/>
              <a:rect l="l" t="t" r="r" b="b"/>
              <a:pathLst>
                <a:path w="1828800" h="1091581">
                  <a:moveTo>
                    <a:pt x="0" y="0"/>
                  </a:moveTo>
                  <a:lnTo>
                    <a:pt x="1828800" y="0"/>
                  </a:lnTo>
                  <a:lnTo>
                    <a:pt x="1828800" y="1091581"/>
                  </a:lnTo>
                  <a:lnTo>
                    <a:pt x="0" y="109158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582" r="-26582"/>
              </a:stretch>
            </a:blipFill>
          </p:spPr>
          <p:txBody>
            <a:bodyPr/>
            <a:lstStyle/>
            <a:p>
              <a:endParaRPr lang="es-MX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95250"/>
              <a:ext cx="1828800" cy="11868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519"/>
                </a:lnSpc>
              </a:pPr>
              <a:r>
                <a:rPr lang="en-US" sz="4599" b="1">
                  <a:solidFill>
                    <a:srgbClr val="1D736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03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2337435" y="7126566"/>
            <a:ext cx="101346" cy="1390650"/>
            <a:chOff x="0" y="0"/>
            <a:chExt cx="135128" cy="18542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35128" cy="1854200"/>
            </a:xfrm>
            <a:custGeom>
              <a:avLst/>
              <a:gdLst/>
              <a:ahLst/>
              <a:cxnLst/>
              <a:rect l="l" t="t" r="r" b="b"/>
              <a:pathLst>
                <a:path w="135128" h="1854200">
                  <a:moveTo>
                    <a:pt x="0" y="0"/>
                  </a:moveTo>
                  <a:lnTo>
                    <a:pt x="135128" y="0"/>
                  </a:lnTo>
                  <a:lnTo>
                    <a:pt x="135128" y="1854200"/>
                  </a:lnTo>
                  <a:lnTo>
                    <a:pt x="0" y="1854200"/>
                  </a:lnTo>
                  <a:close/>
                </a:path>
              </a:pathLst>
            </a:custGeom>
            <a:solidFill>
              <a:srgbClr val="00A887"/>
            </a:solidFill>
            <a:ln w="19050" cap="sq">
              <a:solidFill>
                <a:srgbClr val="00A887"/>
              </a:solidFill>
              <a:prstDash val="solid"/>
              <a:miter/>
            </a:ln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2758440" y="7301474"/>
            <a:ext cx="12891391" cy="1129308"/>
            <a:chOff x="0" y="0"/>
            <a:chExt cx="17188522" cy="150574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7188521" cy="1505750"/>
            </a:xfrm>
            <a:custGeom>
              <a:avLst/>
              <a:gdLst/>
              <a:ahLst/>
              <a:cxnLst/>
              <a:rect l="l" t="t" r="r" b="b"/>
              <a:pathLst>
                <a:path w="17188521" h="1505750">
                  <a:moveTo>
                    <a:pt x="0" y="0"/>
                  </a:moveTo>
                  <a:lnTo>
                    <a:pt x="17188521" y="0"/>
                  </a:lnTo>
                  <a:lnTo>
                    <a:pt x="17188521" y="1505750"/>
                  </a:lnTo>
                  <a:lnTo>
                    <a:pt x="0" y="150575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9860" r="-2672" b="-176882"/>
              </a:stretch>
            </a:blipFill>
          </p:spPr>
          <p:txBody>
            <a:bodyPr/>
            <a:lstStyle/>
            <a:p>
              <a:endParaRPr lang="es-MX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57150"/>
              <a:ext cx="17188522" cy="15628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840"/>
                </a:lnSpc>
              </a:pPr>
              <a:r>
                <a:rPr lang="en-US" sz="3200" b="1">
                  <a:solidFill>
                    <a:srgbClr val="1F424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LA COLABORACIÓN INTERNACIONAL PUEDE ACORTAR LA CURVA DE APRENDIZAJE Y ACELERAR PROYECTOS DE ALTA INTEGRIDAD.</a:t>
              </a:r>
            </a:p>
          </p:txBody>
        </p:sp>
      </p:grpSp>
      <p:sp>
        <p:nvSpPr>
          <p:cNvPr id="31" name="Freeform 31"/>
          <p:cNvSpPr/>
          <p:nvPr/>
        </p:nvSpPr>
        <p:spPr>
          <a:xfrm>
            <a:off x="14996774" y="9287113"/>
            <a:ext cx="2685630" cy="929285"/>
          </a:xfrm>
          <a:custGeom>
            <a:avLst/>
            <a:gdLst/>
            <a:ahLst/>
            <a:cxnLst/>
            <a:rect l="l" t="t" r="r" b="b"/>
            <a:pathLst>
              <a:path w="2685630" h="929285">
                <a:moveTo>
                  <a:pt x="0" y="0"/>
                </a:moveTo>
                <a:lnTo>
                  <a:pt x="2685630" y="0"/>
                </a:lnTo>
                <a:lnTo>
                  <a:pt x="2685630" y="929285"/>
                </a:lnTo>
                <a:lnTo>
                  <a:pt x="0" y="9292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98297" r="-485" b="-92105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35" name="Freeform 2">
            <a:extLst>
              <a:ext uri="{FF2B5EF4-FFF2-40B4-BE49-F238E27FC236}">
                <a16:creationId xmlns:a16="http://schemas.microsoft.com/office/drawing/2014/main" id="{5B89E814-7A7B-3C52-7950-4BF50EC27B69}"/>
              </a:ext>
            </a:extLst>
          </p:cNvPr>
          <p:cNvSpPr/>
          <p:nvPr/>
        </p:nvSpPr>
        <p:spPr>
          <a:xfrm rot="-10800000" flipH="1">
            <a:off x="0" y="9281297"/>
            <a:ext cx="18288000" cy="1025586"/>
          </a:xfrm>
          <a:custGeom>
            <a:avLst/>
            <a:gdLst/>
            <a:ahLst/>
            <a:cxnLst/>
            <a:rect l="l" t="t" r="r" b="b"/>
            <a:pathLst>
              <a:path w="19931061" h="11221603">
                <a:moveTo>
                  <a:pt x="19931062" y="0"/>
                </a:moveTo>
                <a:lnTo>
                  <a:pt x="0" y="0"/>
                </a:lnTo>
                <a:lnTo>
                  <a:pt x="0" y="11221603"/>
                </a:lnTo>
                <a:lnTo>
                  <a:pt x="19931062" y="11221603"/>
                </a:lnTo>
                <a:lnTo>
                  <a:pt x="19931062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8128" r="-18128"/>
            </a:stretch>
          </a:blipFill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573678"/>
            <a:ext cx="8511826" cy="3913213"/>
            <a:chOff x="0" y="0"/>
            <a:chExt cx="12649330" cy="54898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649330" cy="5489829"/>
            </a:xfrm>
            <a:custGeom>
              <a:avLst/>
              <a:gdLst/>
              <a:ahLst/>
              <a:cxnLst/>
              <a:rect l="l" t="t" r="r" b="b"/>
              <a:pathLst>
                <a:path w="12649330" h="5489829">
                  <a:moveTo>
                    <a:pt x="0" y="0"/>
                  </a:moveTo>
                  <a:lnTo>
                    <a:pt x="12649330" y="0"/>
                  </a:lnTo>
                  <a:lnTo>
                    <a:pt x="12649330" y="5489829"/>
                  </a:lnTo>
                  <a:lnTo>
                    <a:pt x="0" y="5489829"/>
                  </a:lnTo>
                  <a:close/>
                </a:path>
              </a:pathLst>
            </a:custGeom>
            <a:blipFill>
              <a:blip r:embed="rId2"/>
              <a:stretch>
                <a:fillRect t="-29619"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20" name="Freeform 2">
            <a:extLst>
              <a:ext uri="{FF2B5EF4-FFF2-40B4-BE49-F238E27FC236}">
                <a16:creationId xmlns:a16="http://schemas.microsoft.com/office/drawing/2014/main" id="{988BCBAE-73CB-2282-406E-8358D987E2AB}"/>
              </a:ext>
            </a:extLst>
          </p:cNvPr>
          <p:cNvSpPr/>
          <p:nvPr/>
        </p:nvSpPr>
        <p:spPr>
          <a:xfrm rot="-10800000" flipH="1">
            <a:off x="0" y="9281297"/>
            <a:ext cx="18288000" cy="1025586"/>
          </a:xfrm>
          <a:custGeom>
            <a:avLst/>
            <a:gdLst/>
            <a:ahLst/>
            <a:cxnLst/>
            <a:rect l="l" t="t" r="r" b="b"/>
            <a:pathLst>
              <a:path w="19931061" h="11221603">
                <a:moveTo>
                  <a:pt x="19931062" y="0"/>
                </a:moveTo>
                <a:lnTo>
                  <a:pt x="0" y="0"/>
                </a:lnTo>
                <a:lnTo>
                  <a:pt x="0" y="11221603"/>
                </a:lnTo>
                <a:lnTo>
                  <a:pt x="19931062" y="11221603"/>
                </a:lnTo>
                <a:lnTo>
                  <a:pt x="19931062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8128" r="-18128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5" name="TextBox 5"/>
          <p:cNvSpPr txBox="1"/>
          <p:nvPr/>
        </p:nvSpPr>
        <p:spPr>
          <a:xfrm>
            <a:off x="971550" y="3427105"/>
            <a:ext cx="7483126" cy="2514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60"/>
              </a:lnSpc>
            </a:pPr>
            <a:r>
              <a:rPr lang="en-US" sz="2800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Somos una asociación civil sin fines de lucro, fundada en 2018, integrada por más de 70 miembros de toda la cadena de valor: academia, MiPyMES, consultores, grandes empresas y asociaciones. Representamos al sector nacional de biogás y biometano, promoviendo: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919218"/>
            <a:ext cx="12250617" cy="2105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99"/>
              </a:lnSpc>
            </a:pPr>
            <a:r>
              <a:rPr lang="en-US" sz="6999" b="1" dirty="0" err="1">
                <a:solidFill>
                  <a:srgbClr val="057D78"/>
                </a:solidFill>
                <a:latin typeface="TT Norms Bold"/>
                <a:ea typeface="TT Norms Bold"/>
                <a:cs typeface="TT Norms Bold"/>
                <a:sym typeface="TT Norms Bold"/>
              </a:rPr>
              <a:t>Naturaleza</a:t>
            </a:r>
            <a:r>
              <a:rPr lang="en-US" sz="6999" b="1" dirty="0">
                <a:solidFill>
                  <a:srgbClr val="057D78"/>
                </a:solidFill>
                <a:latin typeface="TT Norms Bold"/>
                <a:ea typeface="TT Norms Bold"/>
                <a:cs typeface="TT Norms Bold"/>
                <a:sym typeface="TT Norms Bold"/>
              </a:rPr>
              <a:t> y </a:t>
            </a:r>
            <a:r>
              <a:rPr lang="en-US" sz="6999" b="1" dirty="0" err="1">
                <a:solidFill>
                  <a:srgbClr val="057D78"/>
                </a:solidFill>
                <a:latin typeface="TT Norms Bold"/>
                <a:ea typeface="TT Norms Bold"/>
                <a:cs typeface="TT Norms Bold"/>
                <a:sym typeface="TT Norms Bold"/>
              </a:rPr>
              <a:t>Propósito</a:t>
            </a:r>
            <a:r>
              <a:rPr lang="en-US" sz="6999" b="1" dirty="0">
                <a:solidFill>
                  <a:srgbClr val="057D78"/>
                </a:solidFill>
                <a:latin typeface="TT Norms Bold"/>
                <a:ea typeface="TT Norms Bold"/>
                <a:cs typeface="TT Norms Bold"/>
                <a:sym typeface="TT Norms Bold"/>
              </a:rPr>
              <a:t> del CNBiogás</a:t>
            </a:r>
          </a:p>
        </p:txBody>
      </p:sp>
      <p:sp>
        <p:nvSpPr>
          <p:cNvPr id="7" name="Freeform 7"/>
          <p:cNvSpPr/>
          <p:nvPr/>
        </p:nvSpPr>
        <p:spPr>
          <a:xfrm>
            <a:off x="14996774" y="9287113"/>
            <a:ext cx="2685630" cy="929285"/>
          </a:xfrm>
          <a:custGeom>
            <a:avLst/>
            <a:gdLst/>
            <a:ahLst/>
            <a:cxnLst/>
            <a:rect l="l" t="t" r="r" b="b"/>
            <a:pathLst>
              <a:path w="2685630" h="929285">
                <a:moveTo>
                  <a:pt x="0" y="0"/>
                </a:moveTo>
                <a:lnTo>
                  <a:pt x="2685630" y="0"/>
                </a:lnTo>
                <a:lnTo>
                  <a:pt x="2685630" y="929285"/>
                </a:lnTo>
                <a:lnTo>
                  <a:pt x="0" y="9292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98297" r="-485" b="-92105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8" name="TextBox 8"/>
          <p:cNvSpPr txBox="1"/>
          <p:nvPr/>
        </p:nvSpPr>
        <p:spPr>
          <a:xfrm>
            <a:off x="9847495" y="2596221"/>
            <a:ext cx="595591" cy="922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68"/>
              </a:lnSpc>
              <a:spcBef>
                <a:spcPct val="0"/>
              </a:spcBef>
            </a:pPr>
            <a:r>
              <a:rPr lang="en-US" sz="4620" b="1">
                <a:solidFill>
                  <a:srgbClr val="3DA497"/>
                </a:solidFill>
                <a:latin typeface="Agrandir Bold"/>
                <a:ea typeface="Agrandir Bold"/>
                <a:cs typeface="Agrandir Bold"/>
                <a:sym typeface="Agrandir Bold"/>
              </a:rPr>
              <a:t>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581135" y="2511037"/>
            <a:ext cx="6300276" cy="1159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  <a:spcBef>
                <a:spcPct val="0"/>
              </a:spcBef>
            </a:pPr>
            <a:r>
              <a:rPr lang="en-US" sz="3099">
                <a:solidFill>
                  <a:srgbClr val="091713"/>
                </a:solidFill>
                <a:latin typeface="Agrandir"/>
                <a:ea typeface="Agrandir"/>
                <a:cs typeface="Agrandir"/>
                <a:sym typeface="Agrandir"/>
              </a:rPr>
              <a:t>La valorización energética de residuos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847495" y="4125108"/>
            <a:ext cx="595591" cy="922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68"/>
              </a:lnSpc>
              <a:spcBef>
                <a:spcPct val="0"/>
              </a:spcBef>
            </a:pPr>
            <a:r>
              <a:rPr lang="en-US" sz="4620" b="1">
                <a:solidFill>
                  <a:srgbClr val="3DA497"/>
                </a:solidFill>
                <a:latin typeface="Agrandir Bold"/>
                <a:ea typeface="Agrandir Bold"/>
                <a:cs typeface="Agrandir Bold"/>
                <a:sym typeface="Agrandir Bold"/>
              </a:rPr>
              <a:t>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581135" y="4160193"/>
            <a:ext cx="6373214" cy="9951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34"/>
              </a:lnSpc>
            </a:pPr>
            <a:r>
              <a:rPr lang="en-US" sz="3100">
                <a:solidFill>
                  <a:srgbClr val="091713"/>
                </a:solidFill>
                <a:latin typeface="Agrandir"/>
                <a:ea typeface="Agrandir"/>
                <a:cs typeface="Agrandir"/>
                <a:sym typeface="Agrandir"/>
              </a:rPr>
              <a:t>El impulso a la transición </a:t>
            </a:r>
          </a:p>
          <a:p>
            <a:pPr algn="l">
              <a:lnSpc>
                <a:spcPts val="3534"/>
              </a:lnSpc>
            </a:pPr>
            <a:r>
              <a:rPr lang="en-US" sz="3100">
                <a:solidFill>
                  <a:srgbClr val="091713"/>
                </a:solidFill>
                <a:latin typeface="Agrandir"/>
                <a:ea typeface="Agrandir"/>
                <a:cs typeface="Agrandir"/>
                <a:sym typeface="Agrandir"/>
              </a:rPr>
              <a:t>energética justa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847495" y="5795023"/>
            <a:ext cx="595591" cy="922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68"/>
              </a:lnSpc>
              <a:spcBef>
                <a:spcPct val="0"/>
              </a:spcBef>
            </a:pPr>
            <a:r>
              <a:rPr lang="en-US" sz="4620" b="1">
                <a:solidFill>
                  <a:srgbClr val="3DA497"/>
                </a:solidFill>
                <a:latin typeface="Agrandir Bold"/>
                <a:ea typeface="Agrandir Bold"/>
                <a:cs typeface="Agrandir Bold"/>
                <a:sym typeface="Agrandir Bold"/>
              </a:rPr>
              <a:t>3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581135" y="5879067"/>
            <a:ext cx="6300276" cy="925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55"/>
              </a:lnSpc>
            </a:pPr>
            <a:r>
              <a:rPr lang="en-US" sz="3100">
                <a:solidFill>
                  <a:srgbClr val="091713"/>
                </a:solidFill>
                <a:latin typeface="Agrandir"/>
                <a:ea typeface="Agrandir"/>
                <a:cs typeface="Agrandir"/>
                <a:sym typeface="Agrandir"/>
              </a:rPr>
              <a:t>La colaboración público-privada </a:t>
            </a:r>
          </a:p>
          <a:p>
            <a:pPr algn="l">
              <a:lnSpc>
                <a:spcPts val="3255"/>
              </a:lnSpc>
            </a:pPr>
            <a:r>
              <a:rPr lang="en-US" sz="3100">
                <a:solidFill>
                  <a:srgbClr val="091713"/>
                </a:solidFill>
                <a:latin typeface="Agrandir"/>
                <a:ea typeface="Agrandir"/>
                <a:cs typeface="Agrandir"/>
                <a:sym typeface="Agrandir"/>
              </a:rPr>
              <a:t>y multiactor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847495" y="7467577"/>
            <a:ext cx="595591" cy="922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68"/>
              </a:lnSpc>
              <a:spcBef>
                <a:spcPct val="0"/>
              </a:spcBef>
            </a:pPr>
            <a:r>
              <a:rPr lang="en-US" sz="4620" b="1">
                <a:solidFill>
                  <a:srgbClr val="3DA497"/>
                </a:solidFill>
                <a:latin typeface="Agrandir Bold"/>
                <a:ea typeface="Agrandir Bold"/>
                <a:cs typeface="Agrandir Bold"/>
                <a:sym typeface="Agrandir Bold"/>
              </a:rPr>
              <a:t>4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581135" y="7548982"/>
            <a:ext cx="6300276" cy="925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55"/>
              </a:lnSpc>
            </a:pPr>
            <a:r>
              <a:rPr lang="en-US" sz="3100">
                <a:solidFill>
                  <a:srgbClr val="091713"/>
                </a:solidFill>
                <a:latin typeface="Agrandir"/>
                <a:ea typeface="Agrandir"/>
                <a:cs typeface="Agrandir"/>
                <a:sym typeface="Agrandir"/>
              </a:rPr>
              <a:t>La formación de capacidades técnicas e institucionales</a:t>
            </a:r>
          </a:p>
        </p:txBody>
      </p:sp>
      <p:sp>
        <p:nvSpPr>
          <p:cNvPr id="16" name="AutoShape 16"/>
          <p:cNvSpPr/>
          <p:nvPr/>
        </p:nvSpPr>
        <p:spPr>
          <a:xfrm flipV="1">
            <a:off x="9482844" y="3903018"/>
            <a:ext cx="8199560" cy="0"/>
          </a:xfrm>
          <a:prstGeom prst="line">
            <a:avLst/>
          </a:prstGeom>
          <a:ln w="38100" cap="flat">
            <a:gradFill>
              <a:gsLst>
                <a:gs pos="0">
                  <a:srgbClr val="6EC8BD">
                    <a:alpha val="100000"/>
                  </a:srgbClr>
                </a:gs>
                <a:gs pos="100000">
                  <a:srgbClr val="2F6359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MX"/>
          </a:p>
        </p:txBody>
      </p:sp>
      <p:sp>
        <p:nvSpPr>
          <p:cNvPr id="17" name="AutoShape 17"/>
          <p:cNvSpPr/>
          <p:nvPr/>
        </p:nvSpPr>
        <p:spPr>
          <a:xfrm>
            <a:off x="9482844" y="5492862"/>
            <a:ext cx="8199560" cy="0"/>
          </a:xfrm>
          <a:prstGeom prst="line">
            <a:avLst/>
          </a:prstGeom>
          <a:ln w="38100" cap="flat">
            <a:gradFill>
              <a:gsLst>
                <a:gs pos="0">
                  <a:srgbClr val="6EC8BD">
                    <a:alpha val="100000"/>
                  </a:srgbClr>
                </a:gs>
                <a:gs pos="100000">
                  <a:srgbClr val="2F6359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MX"/>
          </a:p>
        </p:txBody>
      </p:sp>
      <p:sp>
        <p:nvSpPr>
          <p:cNvPr id="18" name="AutoShape 18"/>
          <p:cNvSpPr/>
          <p:nvPr/>
        </p:nvSpPr>
        <p:spPr>
          <a:xfrm>
            <a:off x="9482844" y="7162777"/>
            <a:ext cx="8199560" cy="0"/>
          </a:xfrm>
          <a:prstGeom prst="line">
            <a:avLst/>
          </a:prstGeom>
          <a:ln w="38100" cap="flat">
            <a:gradFill>
              <a:gsLst>
                <a:gs pos="0">
                  <a:srgbClr val="6EC8BD">
                    <a:alpha val="100000"/>
                  </a:srgbClr>
                </a:gs>
                <a:gs pos="100000">
                  <a:srgbClr val="2F6359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-4797960" y="4797958"/>
            <a:ext cx="10287001" cy="691083"/>
          </a:xfrm>
          <a:custGeom>
            <a:avLst/>
            <a:gdLst/>
            <a:ahLst/>
            <a:cxnLst/>
            <a:rect l="l" t="t" r="r" b="b"/>
            <a:pathLst>
              <a:path w="11378318" h="6406230">
                <a:moveTo>
                  <a:pt x="0" y="0"/>
                </a:moveTo>
                <a:lnTo>
                  <a:pt x="11378318" y="0"/>
                </a:lnTo>
                <a:lnTo>
                  <a:pt x="11378318" y="6406230"/>
                </a:lnTo>
                <a:lnTo>
                  <a:pt x="0" y="64062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3" name="Freeform 3"/>
          <p:cNvSpPr/>
          <p:nvPr/>
        </p:nvSpPr>
        <p:spPr>
          <a:xfrm>
            <a:off x="9377095" y="-1"/>
            <a:ext cx="8910905" cy="10287001"/>
          </a:xfrm>
          <a:custGeom>
            <a:avLst/>
            <a:gdLst/>
            <a:ahLst/>
            <a:cxnLst/>
            <a:rect l="l" t="t" r="r" b="b"/>
            <a:pathLst>
              <a:path w="12305606" h="15382008">
                <a:moveTo>
                  <a:pt x="0" y="0"/>
                </a:moveTo>
                <a:lnTo>
                  <a:pt x="12305606" y="0"/>
                </a:lnTo>
                <a:lnTo>
                  <a:pt x="12305606" y="15382008"/>
                </a:lnTo>
                <a:lnTo>
                  <a:pt x="0" y="153820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MX"/>
          </a:p>
        </p:txBody>
      </p:sp>
      <p:sp>
        <p:nvSpPr>
          <p:cNvPr id="4" name="Freeform 4"/>
          <p:cNvSpPr/>
          <p:nvPr/>
        </p:nvSpPr>
        <p:spPr>
          <a:xfrm>
            <a:off x="3007580" y="6330657"/>
            <a:ext cx="3801261" cy="470406"/>
          </a:xfrm>
          <a:custGeom>
            <a:avLst/>
            <a:gdLst/>
            <a:ahLst/>
            <a:cxnLst/>
            <a:rect l="l" t="t" r="r" b="b"/>
            <a:pathLst>
              <a:path w="3801261" h="470406">
                <a:moveTo>
                  <a:pt x="0" y="0"/>
                </a:moveTo>
                <a:lnTo>
                  <a:pt x="3801261" y="0"/>
                </a:lnTo>
                <a:lnTo>
                  <a:pt x="3801261" y="470406"/>
                </a:lnTo>
                <a:lnTo>
                  <a:pt x="0" y="4704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grpSp>
        <p:nvGrpSpPr>
          <p:cNvPr id="5" name="Group 5"/>
          <p:cNvGrpSpPr/>
          <p:nvPr/>
        </p:nvGrpSpPr>
        <p:grpSpPr>
          <a:xfrm>
            <a:off x="2976983" y="5420888"/>
            <a:ext cx="3862454" cy="927543"/>
            <a:chOff x="0" y="0"/>
            <a:chExt cx="5519615" cy="132549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519615" cy="1325499"/>
            </a:xfrm>
            <a:custGeom>
              <a:avLst/>
              <a:gdLst/>
              <a:ahLst/>
              <a:cxnLst/>
              <a:rect l="l" t="t" r="r" b="b"/>
              <a:pathLst>
                <a:path w="5519615" h="1325499">
                  <a:moveTo>
                    <a:pt x="111744" y="0"/>
                  </a:moveTo>
                  <a:lnTo>
                    <a:pt x="5407871" y="0"/>
                  </a:lnTo>
                  <a:cubicBezTo>
                    <a:pt x="5437497" y="0"/>
                    <a:pt x="5465883" y="13208"/>
                    <a:pt x="5486836" y="36957"/>
                  </a:cubicBezTo>
                  <a:cubicBezTo>
                    <a:pt x="5507787" y="60706"/>
                    <a:pt x="5519615" y="92583"/>
                    <a:pt x="5519615" y="125984"/>
                  </a:cubicBezTo>
                  <a:lnTo>
                    <a:pt x="5519615" y="1199642"/>
                  </a:lnTo>
                  <a:cubicBezTo>
                    <a:pt x="5519615" y="1233043"/>
                    <a:pt x="5507788" y="1265047"/>
                    <a:pt x="5486836" y="1288669"/>
                  </a:cubicBezTo>
                  <a:cubicBezTo>
                    <a:pt x="5465884" y="1312291"/>
                    <a:pt x="5437497" y="1325499"/>
                    <a:pt x="5407871" y="1325499"/>
                  </a:cubicBezTo>
                  <a:lnTo>
                    <a:pt x="111744" y="1325499"/>
                  </a:lnTo>
                  <a:cubicBezTo>
                    <a:pt x="82118" y="1325499"/>
                    <a:pt x="53732" y="1312291"/>
                    <a:pt x="32780" y="1288669"/>
                  </a:cubicBezTo>
                  <a:cubicBezTo>
                    <a:pt x="11828" y="1265047"/>
                    <a:pt x="0" y="1233043"/>
                    <a:pt x="0" y="1199642"/>
                  </a:cubicBezTo>
                  <a:lnTo>
                    <a:pt x="0" y="125984"/>
                  </a:lnTo>
                  <a:cubicBezTo>
                    <a:pt x="0" y="92583"/>
                    <a:pt x="11715" y="60579"/>
                    <a:pt x="32780" y="36957"/>
                  </a:cubicBezTo>
                  <a:cubicBezTo>
                    <a:pt x="53844" y="13335"/>
                    <a:pt x="82118" y="0"/>
                    <a:pt x="111744" y="0"/>
                  </a:cubicBezTo>
                  <a:close/>
                </a:path>
              </a:pathLst>
            </a:custGeom>
            <a:solidFill>
              <a:srgbClr val="1D7363"/>
            </a:solidFill>
          </p:spPr>
          <p:txBody>
            <a:bodyPr/>
            <a:lstStyle/>
            <a:p>
              <a:endParaRPr lang="es-MX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3122535" y="5376453"/>
            <a:ext cx="3338206" cy="1063838"/>
            <a:chOff x="0" y="0"/>
            <a:chExt cx="4770442" cy="152027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770442" cy="1520274"/>
            </a:xfrm>
            <a:custGeom>
              <a:avLst/>
              <a:gdLst/>
              <a:ahLst/>
              <a:cxnLst/>
              <a:rect l="l" t="t" r="r" b="b"/>
              <a:pathLst>
                <a:path w="4770442" h="1520274">
                  <a:moveTo>
                    <a:pt x="0" y="0"/>
                  </a:moveTo>
                  <a:lnTo>
                    <a:pt x="4770442" y="0"/>
                  </a:lnTo>
                  <a:lnTo>
                    <a:pt x="4770442" y="1520274"/>
                  </a:lnTo>
                  <a:lnTo>
                    <a:pt x="0" y="15202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9759" r="-30449" b="-29758"/>
              </a:stretch>
            </a:blipFill>
          </p:spPr>
          <p:txBody>
            <a:bodyPr/>
            <a:lstStyle/>
            <a:p>
              <a:endParaRPr lang="es-MX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142875"/>
              <a:ext cx="4770442" cy="13773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750"/>
                </a:lnSpc>
              </a:pPr>
              <a:r>
                <a:rPr lang="en-US" sz="4400" b="1">
                  <a:solidFill>
                    <a:srgbClr val="FFFFFF"/>
                  </a:solidFill>
                  <a:latin typeface="TT Norms Bold"/>
                  <a:ea typeface="TT Norms Bold"/>
                  <a:cs typeface="TT Norms Bold"/>
                  <a:sym typeface="TT Norms Bold"/>
                </a:rPr>
                <a:t>2025-2029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228740" y="4440246"/>
            <a:ext cx="3305617" cy="1247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29"/>
              </a:lnSpc>
            </a:pPr>
            <a:r>
              <a:rPr lang="en-US" sz="9329" b="1">
                <a:solidFill>
                  <a:srgbClr val="23403D"/>
                </a:solidFill>
                <a:latin typeface="TT Norms Bold"/>
                <a:ea typeface="TT Norms Bold"/>
                <a:cs typeface="TT Norms Bold"/>
                <a:sym typeface="TT Norms Bold"/>
              </a:rPr>
              <a:t>PLAN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25666" y="7479838"/>
            <a:ext cx="6646246" cy="1439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42"/>
              </a:lnSpc>
            </a:pPr>
            <a:r>
              <a:rPr lang="en-US" sz="5598" b="1">
                <a:solidFill>
                  <a:srgbClr val="23403D"/>
                </a:solidFill>
                <a:latin typeface="TT Norms Bold"/>
                <a:ea typeface="TT Norms Bold"/>
                <a:cs typeface="TT Norms Bold"/>
                <a:sym typeface="TT Norms Bold"/>
              </a:rPr>
              <a:t>Gracias por su atención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732143" y="1658844"/>
            <a:ext cx="6654295" cy="2267088"/>
            <a:chOff x="0" y="0"/>
            <a:chExt cx="8648192" cy="29464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648192" cy="2946400"/>
            </a:xfrm>
            <a:custGeom>
              <a:avLst/>
              <a:gdLst/>
              <a:ahLst/>
              <a:cxnLst/>
              <a:rect l="l" t="t" r="r" b="b"/>
              <a:pathLst>
                <a:path w="8648192" h="2946400">
                  <a:moveTo>
                    <a:pt x="0" y="0"/>
                  </a:moveTo>
                  <a:lnTo>
                    <a:pt x="8648192" y="0"/>
                  </a:lnTo>
                  <a:lnTo>
                    <a:pt x="8648192" y="2946400"/>
                  </a:lnTo>
                  <a:lnTo>
                    <a:pt x="0" y="294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071" t="-101405" b="-95255"/>
              </a:stretch>
            </a:blipFill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14" name="AutoShape 14"/>
          <p:cNvSpPr/>
          <p:nvPr/>
        </p:nvSpPr>
        <p:spPr>
          <a:xfrm>
            <a:off x="9618331" y="3076483"/>
            <a:ext cx="8669669" cy="0"/>
          </a:xfrm>
          <a:prstGeom prst="line">
            <a:avLst/>
          </a:prstGeom>
          <a:ln w="104775" cap="flat">
            <a:gradFill>
              <a:gsLst>
                <a:gs pos="0">
                  <a:srgbClr val="AAD69D">
                    <a:alpha val="100000"/>
                  </a:srgbClr>
                </a:gs>
                <a:gs pos="100000">
                  <a:srgbClr val="6EC8BD">
                    <a:alpha val="100000"/>
                  </a:srgbClr>
                </a:gs>
              </a:gsLst>
              <a:lin ang="27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MX"/>
          </a:p>
        </p:txBody>
      </p:sp>
      <p:sp>
        <p:nvSpPr>
          <p:cNvPr id="15" name="Freeform 15"/>
          <p:cNvSpPr/>
          <p:nvPr/>
        </p:nvSpPr>
        <p:spPr>
          <a:xfrm>
            <a:off x="9962141" y="3461186"/>
            <a:ext cx="705431" cy="822660"/>
          </a:xfrm>
          <a:custGeom>
            <a:avLst/>
            <a:gdLst/>
            <a:ahLst/>
            <a:cxnLst/>
            <a:rect l="l" t="t" r="r" b="b"/>
            <a:pathLst>
              <a:path w="705431" h="822660">
                <a:moveTo>
                  <a:pt x="0" y="0"/>
                </a:moveTo>
                <a:lnTo>
                  <a:pt x="705431" y="0"/>
                </a:lnTo>
                <a:lnTo>
                  <a:pt x="705431" y="822660"/>
                </a:lnTo>
                <a:lnTo>
                  <a:pt x="0" y="8226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6" name="Freeform 16"/>
          <p:cNvSpPr/>
          <p:nvPr/>
        </p:nvSpPr>
        <p:spPr>
          <a:xfrm>
            <a:off x="9962141" y="5377095"/>
            <a:ext cx="705431" cy="705431"/>
          </a:xfrm>
          <a:custGeom>
            <a:avLst/>
            <a:gdLst/>
            <a:ahLst/>
            <a:cxnLst/>
            <a:rect l="l" t="t" r="r" b="b"/>
            <a:pathLst>
              <a:path w="705431" h="705431">
                <a:moveTo>
                  <a:pt x="0" y="0"/>
                </a:moveTo>
                <a:lnTo>
                  <a:pt x="705431" y="0"/>
                </a:lnTo>
                <a:lnTo>
                  <a:pt x="705431" y="705431"/>
                </a:lnTo>
                <a:lnTo>
                  <a:pt x="0" y="7054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7" name="Freeform 17"/>
          <p:cNvSpPr/>
          <p:nvPr/>
        </p:nvSpPr>
        <p:spPr>
          <a:xfrm>
            <a:off x="9962141" y="7408261"/>
            <a:ext cx="705431" cy="705431"/>
          </a:xfrm>
          <a:custGeom>
            <a:avLst/>
            <a:gdLst/>
            <a:ahLst/>
            <a:cxnLst/>
            <a:rect l="l" t="t" r="r" b="b"/>
            <a:pathLst>
              <a:path w="705431" h="705431">
                <a:moveTo>
                  <a:pt x="0" y="0"/>
                </a:moveTo>
                <a:lnTo>
                  <a:pt x="705431" y="0"/>
                </a:lnTo>
                <a:lnTo>
                  <a:pt x="705431" y="705431"/>
                </a:lnTo>
                <a:lnTo>
                  <a:pt x="0" y="7054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8" name="TextBox 18"/>
          <p:cNvSpPr txBox="1"/>
          <p:nvPr/>
        </p:nvSpPr>
        <p:spPr>
          <a:xfrm>
            <a:off x="9618331" y="1688466"/>
            <a:ext cx="8231980" cy="1195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024"/>
              </a:lnSpc>
              <a:spcBef>
                <a:spcPct val="0"/>
              </a:spcBef>
            </a:pPr>
            <a:r>
              <a:rPr lang="en-US" sz="8594" b="1" u="none" strike="noStrike">
                <a:solidFill>
                  <a:srgbClr val="1D7363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CONTACTO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909492" y="4267269"/>
            <a:ext cx="5392221" cy="5752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004"/>
              </a:lnSpc>
              <a:spcBef>
                <a:spcPct val="0"/>
              </a:spcBef>
            </a:pPr>
            <a:r>
              <a:rPr lang="en-US" sz="3422">
                <a:solidFill>
                  <a:srgbClr val="1D7363"/>
                </a:solidFill>
                <a:latin typeface="Arial MT Pro"/>
                <a:ea typeface="Arial MT Pro"/>
                <a:cs typeface="Arial MT Pro"/>
                <a:sym typeface="Arial MT Pro"/>
              </a:rPr>
              <a:t>(52+) 55 3132 7038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909492" y="3488587"/>
            <a:ext cx="4640737" cy="691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805"/>
              </a:lnSpc>
              <a:spcBef>
                <a:spcPct val="0"/>
              </a:spcBef>
            </a:pPr>
            <a:r>
              <a:rPr lang="en-US" sz="4106" b="1">
                <a:solidFill>
                  <a:srgbClr val="1D7363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TELÉFONO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909492" y="6235380"/>
            <a:ext cx="6773110" cy="5752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004"/>
              </a:lnSpc>
              <a:spcBef>
                <a:spcPct val="0"/>
              </a:spcBef>
            </a:pPr>
            <a:r>
              <a:rPr lang="en-US" sz="3422">
                <a:solidFill>
                  <a:srgbClr val="1D7363"/>
                </a:solidFill>
                <a:latin typeface="Arial MT Pro"/>
                <a:ea typeface="Arial MT Pro"/>
                <a:cs typeface="Arial MT Pro"/>
                <a:sym typeface="Arial MT Pro"/>
              </a:rPr>
              <a:t>contacto@cnbiogas.org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909492" y="8203490"/>
            <a:ext cx="6773110" cy="5752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004"/>
              </a:lnSpc>
              <a:spcBef>
                <a:spcPct val="0"/>
              </a:spcBef>
            </a:pPr>
            <a:r>
              <a:rPr lang="en-US" sz="3422">
                <a:solidFill>
                  <a:srgbClr val="1D7363"/>
                </a:solidFill>
                <a:latin typeface="Arial MT Pro"/>
                <a:ea typeface="Arial MT Pro"/>
                <a:cs typeface="Arial MT Pro"/>
                <a:sym typeface="Arial MT Pro"/>
              </a:rPr>
              <a:t>https://cnbiogas.org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909492" y="5453923"/>
            <a:ext cx="4640737" cy="691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805"/>
              </a:lnSpc>
              <a:spcBef>
                <a:spcPct val="0"/>
              </a:spcBef>
            </a:pPr>
            <a:r>
              <a:rPr lang="en-US" sz="4106" b="1">
                <a:solidFill>
                  <a:srgbClr val="1D7363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CORREO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909492" y="7422034"/>
            <a:ext cx="4640737" cy="691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805"/>
              </a:lnSpc>
              <a:spcBef>
                <a:spcPct val="0"/>
              </a:spcBef>
            </a:pPr>
            <a:r>
              <a:rPr lang="en-US" sz="4106" b="1">
                <a:solidFill>
                  <a:srgbClr val="1D7363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SITIO WEB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1975</Words>
  <Application>Microsoft Office PowerPoint</Application>
  <PresentationFormat>Personalizado</PresentationFormat>
  <Paragraphs>185</Paragraphs>
  <Slides>15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17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33" baseType="lpstr">
      <vt:lpstr>Arial MT Pro</vt:lpstr>
      <vt:lpstr>Arial</vt:lpstr>
      <vt:lpstr>Telegraf Bold</vt:lpstr>
      <vt:lpstr>Inter</vt:lpstr>
      <vt:lpstr>Aptos</vt:lpstr>
      <vt:lpstr>Agrandir</vt:lpstr>
      <vt:lpstr>Agrandir Bold</vt:lpstr>
      <vt:lpstr>TT Norms Bold</vt:lpstr>
      <vt:lpstr>Inter Bold</vt:lpstr>
      <vt:lpstr>TT Norms</vt:lpstr>
      <vt:lpstr>Calibri (MS) Italics</vt:lpstr>
      <vt:lpstr>Calibri (MS) Bold</vt:lpstr>
      <vt:lpstr>Glacial Indifference Bold</vt:lpstr>
      <vt:lpstr>Calibri</vt:lpstr>
      <vt:lpstr>TT Norms Light</vt:lpstr>
      <vt:lpstr>Arial MT Pro Bold</vt:lpstr>
      <vt:lpstr>Calibri (MS)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Samuel CNBiogás</dc:title>
  <dc:creator>Jorge Sandoval</dc:creator>
  <cp:lastModifiedBy>Jorge Sandoval</cp:lastModifiedBy>
  <cp:revision>3</cp:revision>
  <dcterms:created xsi:type="dcterms:W3CDTF">2006-08-16T00:00:00Z</dcterms:created>
  <dcterms:modified xsi:type="dcterms:W3CDTF">2026-10-07T17:28:31Z</dcterms:modified>
  <dc:identifier>DAHWnVszWuc</dc:identifier>
</cp:coreProperties>
</file>